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Default Extension="doc" ContentType="application/msword"/>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Default Extension="bin" ContentType="application/vnd.openxmlformats-officedocument.oleObject"/>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0"/>
  </p:notesMasterIdLst>
  <p:handoutMasterIdLst>
    <p:handoutMasterId r:id="rId91"/>
  </p:handoutMasterIdLst>
  <p:sldIdLst>
    <p:sldId id="256" r:id="rId2"/>
    <p:sldId id="871" r:id="rId3"/>
    <p:sldId id="259" r:id="rId4"/>
    <p:sldId id="536" r:id="rId5"/>
    <p:sldId id="546" r:id="rId6"/>
    <p:sldId id="548" r:id="rId7"/>
    <p:sldId id="549" r:id="rId8"/>
    <p:sldId id="901" r:id="rId9"/>
    <p:sldId id="550" r:id="rId10"/>
    <p:sldId id="551" r:id="rId11"/>
    <p:sldId id="902" r:id="rId12"/>
    <p:sldId id="552" r:id="rId13"/>
    <p:sldId id="676" r:id="rId14"/>
    <p:sldId id="554" r:id="rId15"/>
    <p:sldId id="555" r:id="rId16"/>
    <p:sldId id="559" r:id="rId17"/>
    <p:sldId id="560" r:id="rId18"/>
    <p:sldId id="562" r:id="rId19"/>
    <p:sldId id="684" r:id="rId20"/>
    <p:sldId id="685" r:id="rId21"/>
    <p:sldId id="686" r:id="rId22"/>
    <p:sldId id="687" r:id="rId23"/>
    <p:sldId id="561" r:id="rId24"/>
    <p:sldId id="540" r:id="rId25"/>
    <p:sldId id="662" r:id="rId26"/>
    <p:sldId id="663" r:id="rId27"/>
    <p:sldId id="664" r:id="rId28"/>
    <p:sldId id="665" r:id="rId29"/>
    <p:sldId id="666" r:id="rId30"/>
    <p:sldId id="667" r:id="rId31"/>
    <p:sldId id="668" r:id="rId32"/>
    <p:sldId id="669" r:id="rId33"/>
    <p:sldId id="670" r:id="rId34"/>
    <p:sldId id="671" r:id="rId35"/>
    <p:sldId id="672" r:id="rId36"/>
    <p:sldId id="673" r:id="rId37"/>
    <p:sldId id="674" r:id="rId38"/>
    <p:sldId id="903" r:id="rId39"/>
    <p:sldId id="905" r:id="rId40"/>
    <p:sldId id="906" r:id="rId41"/>
    <p:sldId id="541" r:id="rId42"/>
    <p:sldId id="904" r:id="rId43"/>
    <p:sldId id="626" r:id="rId44"/>
    <p:sldId id="636" r:id="rId45"/>
    <p:sldId id="637" r:id="rId46"/>
    <p:sldId id="627" r:id="rId47"/>
    <p:sldId id="638" r:id="rId48"/>
    <p:sldId id="639" r:id="rId49"/>
    <p:sldId id="640" r:id="rId50"/>
    <p:sldId id="641" r:id="rId51"/>
    <p:sldId id="642" r:id="rId52"/>
    <p:sldId id="628" r:id="rId53"/>
    <p:sldId id="629" r:id="rId54"/>
    <p:sldId id="646" r:id="rId55"/>
    <p:sldId id="630" r:id="rId56"/>
    <p:sldId id="632" r:id="rId57"/>
    <p:sldId id="633" r:id="rId58"/>
    <p:sldId id="634" r:id="rId59"/>
    <p:sldId id="647" r:id="rId60"/>
    <p:sldId id="576" r:id="rId61"/>
    <p:sldId id="648" r:id="rId62"/>
    <p:sldId id="543" r:id="rId63"/>
    <p:sldId id="651" r:id="rId64"/>
    <p:sldId id="650" r:id="rId65"/>
    <p:sldId id="649" r:id="rId66"/>
    <p:sldId id="652" r:id="rId67"/>
    <p:sldId id="678" r:id="rId68"/>
    <p:sldId id="654" r:id="rId69"/>
    <p:sldId id="679" r:id="rId70"/>
    <p:sldId id="680" r:id="rId71"/>
    <p:sldId id="681" r:id="rId72"/>
    <p:sldId id="655" r:id="rId73"/>
    <p:sldId id="658" r:id="rId74"/>
    <p:sldId id="659" r:id="rId75"/>
    <p:sldId id="660" r:id="rId76"/>
    <p:sldId id="682" r:id="rId77"/>
    <p:sldId id="873" r:id="rId78"/>
    <p:sldId id="872" r:id="rId79"/>
    <p:sldId id="900" r:id="rId80"/>
    <p:sldId id="899" r:id="rId81"/>
    <p:sldId id="898" r:id="rId82"/>
    <p:sldId id="897" r:id="rId83"/>
    <p:sldId id="896" r:id="rId84"/>
    <p:sldId id="895" r:id="rId85"/>
    <p:sldId id="894" r:id="rId86"/>
    <p:sldId id="893" r:id="rId87"/>
    <p:sldId id="891" r:id="rId88"/>
    <p:sldId id="892" r:id="rId89"/>
  </p:sldIdLst>
  <p:sldSz cx="9144000" cy="6858000" type="overhead"/>
  <p:notesSz cx="6858000" cy="9144000"/>
  <p:defaultTextStyle>
    <a:defPPr>
      <a:defRPr lang="en-US"/>
    </a:defPPr>
    <a:lvl1pPr algn="l" rtl="0" eaLnBrk="0" fontAlgn="base" hangingPunct="0">
      <a:spcBef>
        <a:spcPct val="60000"/>
      </a:spcBef>
      <a:spcAft>
        <a:spcPct val="0"/>
      </a:spcAft>
      <a:buClr>
        <a:schemeClr val="tx1"/>
      </a:buClr>
      <a:defRPr sz="2800" i="1" kern="1200">
        <a:solidFill>
          <a:schemeClr val="tx1"/>
        </a:solidFill>
        <a:latin typeface="Tahoma" pitchFamily="34" charset="0"/>
        <a:ea typeface="+mn-ea"/>
        <a:cs typeface="+mn-cs"/>
      </a:defRPr>
    </a:lvl1pPr>
    <a:lvl2pPr marL="457200" algn="l" rtl="0" eaLnBrk="0" fontAlgn="base" hangingPunct="0">
      <a:spcBef>
        <a:spcPct val="60000"/>
      </a:spcBef>
      <a:spcAft>
        <a:spcPct val="0"/>
      </a:spcAft>
      <a:buClr>
        <a:schemeClr val="tx1"/>
      </a:buClr>
      <a:defRPr sz="2800" i="1" kern="1200">
        <a:solidFill>
          <a:schemeClr val="tx1"/>
        </a:solidFill>
        <a:latin typeface="Tahoma" pitchFamily="34" charset="0"/>
        <a:ea typeface="+mn-ea"/>
        <a:cs typeface="+mn-cs"/>
      </a:defRPr>
    </a:lvl2pPr>
    <a:lvl3pPr marL="914400" algn="l" rtl="0" eaLnBrk="0" fontAlgn="base" hangingPunct="0">
      <a:spcBef>
        <a:spcPct val="60000"/>
      </a:spcBef>
      <a:spcAft>
        <a:spcPct val="0"/>
      </a:spcAft>
      <a:buClr>
        <a:schemeClr val="tx1"/>
      </a:buClr>
      <a:defRPr sz="2800" i="1" kern="1200">
        <a:solidFill>
          <a:schemeClr val="tx1"/>
        </a:solidFill>
        <a:latin typeface="Tahoma" pitchFamily="34" charset="0"/>
        <a:ea typeface="+mn-ea"/>
        <a:cs typeface="+mn-cs"/>
      </a:defRPr>
    </a:lvl3pPr>
    <a:lvl4pPr marL="1371600" algn="l" rtl="0" eaLnBrk="0" fontAlgn="base" hangingPunct="0">
      <a:spcBef>
        <a:spcPct val="60000"/>
      </a:spcBef>
      <a:spcAft>
        <a:spcPct val="0"/>
      </a:spcAft>
      <a:buClr>
        <a:schemeClr val="tx1"/>
      </a:buClr>
      <a:defRPr sz="2800" i="1" kern="1200">
        <a:solidFill>
          <a:schemeClr val="tx1"/>
        </a:solidFill>
        <a:latin typeface="Tahoma" pitchFamily="34" charset="0"/>
        <a:ea typeface="+mn-ea"/>
        <a:cs typeface="+mn-cs"/>
      </a:defRPr>
    </a:lvl4pPr>
    <a:lvl5pPr marL="1828800" algn="l" rtl="0" eaLnBrk="0" fontAlgn="base" hangingPunct="0">
      <a:spcBef>
        <a:spcPct val="60000"/>
      </a:spcBef>
      <a:spcAft>
        <a:spcPct val="0"/>
      </a:spcAft>
      <a:buClr>
        <a:schemeClr val="tx1"/>
      </a:buClr>
      <a:defRPr sz="2800" i="1" kern="1200">
        <a:solidFill>
          <a:schemeClr val="tx1"/>
        </a:solidFill>
        <a:latin typeface="Tahoma" pitchFamily="34" charset="0"/>
        <a:ea typeface="+mn-ea"/>
        <a:cs typeface="+mn-cs"/>
      </a:defRPr>
    </a:lvl5pPr>
    <a:lvl6pPr marL="2286000" algn="l" defTabSz="914400" rtl="0" eaLnBrk="1" latinLnBrk="0" hangingPunct="1">
      <a:defRPr sz="2800" i="1" kern="1200">
        <a:solidFill>
          <a:schemeClr val="tx1"/>
        </a:solidFill>
        <a:latin typeface="Tahoma" pitchFamily="34" charset="0"/>
        <a:ea typeface="+mn-ea"/>
        <a:cs typeface="+mn-cs"/>
      </a:defRPr>
    </a:lvl6pPr>
    <a:lvl7pPr marL="2743200" algn="l" defTabSz="914400" rtl="0" eaLnBrk="1" latinLnBrk="0" hangingPunct="1">
      <a:defRPr sz="2800" i="1" kern="1200">
        <a:solidFill>
          <a:schemeClr val="tx1"/>
        </a:solidFill>
        <a:latin typeface="Tahoma" pitchFamily="34" charset="0"/>
        <a:ea typeface="+mn-ea"/>
        <a:cs typeface="+mn-cs"/>
      </a:defRPr>
    </a:lvl7pPr>
    <a:lvl8pPr marL="3200400" algn="l" defTabSz="914400" rtl="0" eaLnBrk="1" latinLnBrk="0" hangingPunct="1">
      <a:defRPr sz="2800" i="1" kern="1200">
        <a:solidFill>
          <a:schemeClr val="tx1"/>
        </a:solidFill>
        <a:latin typeface="Tahoma" pitchFamily="34" charset="0"/>
        <a:ea typeface="+mn-ea"/>
        <a:cs typeface="+mn-cs"/>
      </a:defRPr>
    </a:lvl8pPr>
    <a:lvl9pPr marL="3657600" algn="l" defTabSz="914400" rtl="0" eaLnBrk="1" latinLnBrk="0" hangingPunct="1">
      <a:defRPr sz="2800" i="1"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bg1"/>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330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8" autoAdjust="0"/>
    <p:restoredTop sz="94693" autoAdjust="0"/>
  </p:normalViewPr>
  <p:slideViewPr>
    <p:cSldViewPr>
      <p:cViewPr varScale="1">
        <p:scale>
          <a:sx n="115" d="100"/>
          <a:sy n="115" d="100"/>
        </p:scale>
        <p:origin x="-152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notesMaster" Target="notesMasters/notesMaster1.xml"/><Relationship Id="rId95"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20000"/>
              </a:spcBef>
              <a:buClrTx/>
              <a:defRPr sz="1200" i="0"/>
            </a:lvl1pPr>
          </a:lstStyle>
          <a:p>
            <a:r>
              <a:rPr lang="en-US"/>
              <a:t>"Finance" Bodie and Merton</a:t>
            </a:r>
          </a:p>
        </p:txBody>
      </p:sp>
      <p:sp>
        <p:nvSpPr>
          <p:cNvPr id="409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20000"/>
              </a:spcBef>
              <a:buClrTx/>
              <a:defRPr sz="1200" i="0"/>
            </a:lvl1pPr>
          </a:lstStyle>
          <a:p>
            <a:endParaRPr lang="en-US"/>
          </a:p>
        </p:txBody>
      </p:sp>
      <p:sp>
        <p:nvSpPr>
          <p:cNvPr id="410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spcBef>
                <a:spcPct val="20000"/>
              </a:spcBef>
              <a:buClrTx/>
              <a:defRPr sz="1200" i="0"/>
            </a:lvl1pPr>
          </a:lstStyle>
          <a:p>
            <a:r>
              <a:rPr lang="en-US"/>
              <a:t>Chapter 4</a:t>
            </a:r>
          </a:p>
        </p:txBody>
      </p:sp>
      <p:sp>
        <p:nvSpPr>
          <p:cNvPr id="410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spcBef>
                <a:spcPct val="20000"/>
              </a:spcBef>
              <a:buClrTx/>
              <a:defRPr sz="1200" i="0"/>
            </a:lvl1pPr>
          </a:lstStyle>
          <a:p>
            <a:fld id="{7D5E1D56-C46B-40D6-A6F8-7406BEEF7248}" type="slidenum">
              <a:rPr lang="en-US"/>
              <a:pPr/>
              <a:t>‹N°›</a:t>
            </a:fld>
            <a:endParaRPr lang="en-US"/>
          </a:p>
        </p:txBody>
      </p:sp>
    </p:spTree>
    <p:extLst>
      <p:ext uri="{BB962C8B-B14F-4D97-AF65-F5344CB8AC3E}">
        <p14:creationId xmlns:p14="http://schemas.microsoft.com/office/powerpoint/2010/main" xmlns="" val="1305794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20000"/>
              </a:spcBef>
              <a:buClrTx/>
              <a:buFontTx/>
              <a:buChar char="•"/>
              <a:defRPr sz="1200" i="0"/>
            </a:lvl1pPr>
          </a:lstStyle>
          <a:p>
            <a:endParaRPr lang="en-US"/>
          </a:p>
        </p:txBody>
      </p:sp>
      <p:sp>
        <p:nvSpPr>
          <p:cNvPr id="2051" name="Rectangle 3"/>
          <p:cNvSpPr>
            <a:spLocks noGrp="1" noRot="1" noChangeAspect="1"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a:effectLst/>
        </p:spPr>
      </p:sp>
      <p:sp>
        <p:nvSpPr>
          <p:cNvPr id="2052" name="Rectangle 4"/>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3" name="Rectangle 5"/>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20000"/>
              </a:spcBef>
              <a:buClrTx/>
              <a:buFontTx/>
              <a:buChar char="•"/>
              <a:defRPr sz="1200" i="0"/>
            </a:lvl1pPr>
          </a:lstStyle>
          <a:p>
            <a:endParaRPr lang="en-US"/>
          </a:p>
        </p:txBody>
      </p:sp>
      <p:sp>
        <p:nvSpPr>
          <p:cNvPr id="2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spcBef>
                <a:spcPct val="20000"/>
              </a:spcBef>
              <a:buClrTx/>
              <a:buFontTx/>
              <a:buChar char="•"/>
              <a:defRPr sz="1200" i="0"/>
            </a:lvl1pPr>
          </a:lstStyle>
          <a:p>
            <a:endParaRPr lang="en-US"/>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spcBef>
                <a:spcPct val="20000"/>
              </a:spcBef>
              <a:buClrTx/>
              <a:buFontTx/>
              <a:buChar char="•"/>
              <a:defRPr sz="1200" i="0"/>
            </a:lvl1pPr>
          </a:lstStyle>
          <a:p>
            <a:fld id="{E283B74B-420A-46CB-B289-B355D920555C}" type="slidenum">
              <a:rPr lang="en-US"/>
              <a:pPr/>
              <a:t>‹N°›</a:t>
            </a:fld>
            <a:endParaRPr lang="en-US"/>
          </a:p>
        </p:txBody>
      </p:sp>
    </p:spTree>
    <p:extLst>
      <p:ext uri="{BB962C8B-B14F-4D97-AF65-F5344CB8AC3E}">
        <p14:creationId xmlns:p14="http://schemas.microsoft.com/office/powerpoint/2010/main" xmlns="" val="10159237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F905CBD-9D93-4B28-B336-56D94B125ED6}" type="slidenum">
              <a:rPr lang="en-US"/>
              <a:pPr/>
              <a:t>1</a:t>
            </a:fld>
            <a:endParaRPr lang="en-US"/>
          </a:p>
        </p:txBody>
      </p:sp>
      <p:sp>
        <p:nvSpPr>
          <p:cNvPr id="6146" name="Rectangle 2"/>
          <p:cNvSpPr>
            <a:spLocks noGrp="1" noRot="1" noChangeAspect="1" noChangeArrowheads="1" noTextEdit="1"/>
          </p:cNvSpPr>
          <p:nvPr>
            <p:ph type="sldImg"/>
          </p:nvPr>
        </p:nvSpPr>
        <p:spPr>
          <a:ln cap="flat"/>
        </p:spPr>
      </p:sp>
      <p:sp>
        <p:nvSpPr>
          <p:cNvPr id="614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783801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640CBE1-BF33-4FDF-B520-D8851BC3C456}" type="slidenum">
              <a:rPr lang="en-US"/>
              <a:pPr/>
              <a:t>13</a:t>
            </a:fld>
            <a:endParaRPr lang="en-US"/>
          </a:p>
        </p:txBody>
      </p:sp>
      <p:sp>
        <p:nvSpPr>
          <p:cNvPr id="24578" name="Rectangle 2"/>
          <p:cNvSpPr>
            <a:spLocks noGrp="1" noRot="1" noChangeAspect="1" noChangeArrowheads="1" noTextEdit="1"/>
          </p:cNvSpPr>
          <p:nvPr>
            <p:ph type="sldImg"/>
          </p:nvPr>
        </p:nvSpPr>
        <p:spPr>
          <a:ln cap="flat"/>
        </p:spPr>
      </p:sp>
      <p:sp>
        <p:nvSpPr>
          <p:cNvPr id="2457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239015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B1AB244-19B5-46EB-93B0-A6EF84D391D1}" type="slidenum">
              <a:rPr lang="en-US"/>
              <a:pPr/>
              <a:t>14</a:t>
            </a:fld>
            <a:endParaRPr lang="en-US"/>
          </a:p>
        </p:txBody>
      </p:sp>
      <p:sp>
        <p:nvSpPr>
          <p:cNvPr id="26626" name="Rectangle 2"/>
          <p:cNvSpPr>
            <a:spLocks noGrp="1" noRot="1" noChangeAspect="1" noChangeArrowheads="1" noTextEdit="1"/>
          </p:cNvSpPr>
          <p:nvPr>
            <p:ph type="sldImg"/>
          </p:nvPr>
        </p:nvSpPr>
        <p:spPr>
          <a:ln cap="flat"/>
        </p:spPr>
      </p:sp>
      <p:sp>
        <p:nvSpPr>
          <p:cNvPr id="2662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4948590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FEFDEF2-8FE7-4271-B34A-37079E3AF1A0}" type="slidenum">
              <a:rPr lang="en-US"/>
              <a:pPr/>
              <a:t>15</a:t>
            </a:fld>
            <a:endParaRPr lang="en-US"/>
          </a:p>
        </p:txBody>
      </p:sp>
      <p:sp>
        <p:nvSpPr>
          <p:cNvPr id="28674" name="Rectangle 2"/>
          <p:cNvSpPr>
            <a:spLocks noGrp="1" noRot="1" noChangeAspect="1" noChangeArrowheads="1" noTextEdit="1"/>
          </p:cNvSpPr>
          <p:nvPr>
            <p:ph type="sldImg"/>
          </p:nvPr>
        </p:nvSpPr>
        <p:spPr>
          <a:ln cap="flat"/>
        </p:spPr>
      </p:sp>
      <p:sp>
        <p:nvSpPr>
          <p:cNvPr id="2867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0291608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9A24407-5628-4480-8ACF-EC43A9174C76}" type="slidenum">
              <a:rPr lang="en-US"/>
              <a:pPr/>
              <a:t>16</a:t>
            </a:fld>
            <a:endParaRPr lang="en-US"/>
          </a:p>
        </p:txBody>
      </p:sp>
      <p:sp>
        <p:nvSpPr>
          <p:cNvPr id="30722" name="Rectangle 2"/>
          <p:cNvSpPr>
            <a:spLocks noGrp="1" noRot="1" noChangeAspect="1" noChangeArrowheads="1" noTextEdit="1"/>
          </p:cNvSpPr>
          <p:nvPr>
            <p:ph type="sldImg"/>
          </p:nvPr>
        </p:nvSpPr>
        <p:spPr>
          <a:ln cap="flat"/>
        </p:spPr>
      </p:sp>
      <p:sp>
        <p:nvSpPr>
          <p:cNvPr id="3072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781534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F5ABB58-ACB6-45DE-9291-20A418A0664D}" type="slidenum">
              <a:rPr lang="en-US"/>
              <a:pPr/>
              <a:t>17</a:t>
            </a:fld>
            <a:endParaRPr lang="en-US"/>
          </a:p>
        </p:txBody>
      </p:sp>
      <p:sp>
        <p:nvSpPr>
          <p:cNvPr id="32770" name="Rectangle 2"/>
          <p:cNvSpPr>
            <a:spLocks noGrp="1" noRot="1" noChangeAspect="1" noChangeArrowheads="1" noTextEdit="1"/>
          </p:cNvSpPr>
          <p:nvPr>
            <p:ph type="sldImg"/>
          </p:nvPr>
        </p:nvSpPr>
        <p:spPr>
          <a:ln cap="flat"/>
        </p:spPr>
      </p:sp>
      <p:sp>
        <p:nvSpPr>
          <p:cNvPr id="3277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73430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AC11D80-6FA4-45F8-A097-3946019FFE4B}" type="slidenum">
              <a:rPr lang="en-US"/>
              <a:pPr/>
              <a:t>18</a:t>
            </a:fld>
            <a:endParaRPr lang="en-US"/>
          </a:p>
        </p:txBody>
      </p:sp>
      <p:sp>
        <p:nvSpPr>
          <p:cNvPr id="34818" name="Rectangle 2"/>
          <p:cNvSpPr>
            <a:spLocks noGrp="1" noRot="1" noChangeAspect="1" noChangeArrowheads="1" noTextEdit="1"/>
          </p:cNvSpPr>
          <p:nvPr>
            <p:ph type="sldImg"/>
          </p:nvPr>
        </p:nvSpPr>
        <p:spPr>
          <a:ln cap="flat"/>
        </p:spPr>
      </p:sp>
      <p:sp>
        <p:nvSpPr>
          <p:cNvPr id="3481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9226704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2FAAE18-0144-4743-9504-A59D1FB5ABD7}" type="slidenum">
              <a:rPr lang="en-US"/>
              <a:pPr/>
              <a:t>19</a:t>
            </a:fld>
            <a:endParaRPr lang="en-US"/>
          </a:p>
        </p:txBody>
      </p:sp>
      <p:sp>
        <p:nvSpPr>
          <p:cNvPr id="145410" name="Rectangle 2"/>
          <p:cNvSpPr>
            <a:spLocks noGrp="1" noRot="1" noChangeAspect="1" noChangeArrowheads="1" noTextEdit="1"/>
          </p:cNvSpPr>
          <p:nvPr>
            <p:ph type="sldImg"/>
          </p:nvPr>
        </p:nvSpPr>
        <p:spPr>
          <a:ln cap="flat"/>
        </p:spPr>
      </p:sp>
      <p:sp>
        <p:nvSpPr>
          <p:cNvPr id="14541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3991241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66BEE19-FA4C-4168-92B7-8B2F696377C5}" type="slidenum">
              <a:rPr lang="en-US"/>
              <a:pPr/>
              <a:t>20</a:t>
            </a:fld>
            <a:endParaRPr lang="en-US"/>
          </a:p>
        </p:txBody>
      </p:sp>
      <p:sp>
        <p:nvSpPr>
          <p:cNvPr id="147458" name="Rectangle 2"/>
          <p:cNvSpPr>
            <a:spLocks noGrp="1" noRot="1" noChangeAspect="1" noChangeArrowheads="1" noTextEdit="1"/>
          </p:cNvSpPr>
          <p:nvPr>
            <p:ph type="sldImg"/>
          </p:nvPr>
        </p:nvSpPr>
        <p:spPr>
          <a:ln cap="flat"/>
        </p:spPr>
      </p:sp>
      <p:sp>
        <p:nvSpPr>
          <p:cNvPr id="14745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42701998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EABE3CE-51E2-491A-8CF4-EBD8064E6E28}" type="slidenum">
              <a:rPr lang="en-US"/>
              <a:pPr/>
              <a:t>21</a:t>
            </a:fld>
            <a:endParaRPr lang="en-US"/>
          </a:p>
        </p:txBody>
      </p:sp>
      <p:sp>
        <p:nvSpPr>
          <p:cNvPr id="149506" name="Rectangle 2"/>
          <p:cNvSpPr>
            <a:spLocks noGrp="1" noRot="1" noChangeAspect="1" noChangeArrowheads="1" noTextEdit="1"/>
          </p:cNvSpPr>
          <p:nvPr>
            <p:ph type="sldImg"/>
          </p:nvPr>
        </p:nvSpPr>
        <p:spPr>
          <a:ln cap="flat"/>
        </p:spPr>
      </p:sp>
      <p:sp>
        <p:nvSpPr>
          <p:cNvPr id="14950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3237939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01700EA-8C1D-4DD1-A558-F7D026544CFF}" type="slidenum">
              <a:rPr lang="en-US"/>
              <a:pPr/>
              <a:t>22</a:t>
            </a:fld>
            <a:endParaRPr lang="en-US"/>
          </a:p>
        </p:txBody>
      </p:sp>
      <p:sp>
        <p:nvSpPr>
          <p:cNvPr id="151554" name="Rectangle 2"/>
          <p:cNvSpPr>
            <a:spLocks noGrp="1" noRot="1" noChangeAspect="1" noChangeArrowheads="1" noTextEdit="1"/>
          </p:cNvSpPr>
          <p:nvPr>
            <p:ph type="sldImg"/>
          </p:nvPr>
        </p:nvSpPr>
        <p:spPr>
          <a:ln cap="flat"/>
        </p:spPr>
      </p:sp>
      <p:sp>
        <p:nvSpPr>
          <p:cNvPr id="15155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592081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BF814F7-816F-4112-8A86-15EFD6F7A3E5}" type="slidenum">
              <a:rPr lang="en-US"/>
              <a:pPr/>
              <a:t>3</a:t>
            </a:fld>
            <a:endParaRPr lang="en-US"/>
          </a:p>
        </p:txBody>
      </p:sp>
      <p:sp>
        <p:nvSpPr>
          <p:cNvPr id="8194" name="Rectangle 2"/>
          <p:cNvSpPr>
            <a:spLocks noGrp="1" noRot="1" noChangeAspect="1" noChangeArrowheads="1" noTextEdit="1"/>
          </p:cNvSpPr>
          <p:nvPr>
            <p:ph type="sldImg"/>
          </p:nvPr>
        </p:nvSpPr>
        <p:spPr>
          <a:ln cap="flat"/>
        </p:spPr>
      </p:sp>
      <p:sp>
        <p:nvSpPr>
          <p:cNvPr id="819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402141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E507E33-9D5F-4750-99EC-8C845B5B1EC2}" type="slidenum">
              <a:rPr lang="en-US"/>
              <a:pPr/>
              <a:t>23</a:t>
            </a:fld>
            <a:endParaRPr lang="en-US"/>
          </a:p>
        </p:txBody>
      </p:sp>
      <p:sp>
        <p:nvSpPr>
          <p:cNvPr id="36866" name="Rectangle 2"/>
          <p:cNvSpPr>
            <a:spLocks noGrp="1" noRot="1" noChangeAspect="1" noChangeArrowheads="1" noTextEdit="1"/>
          </p:cNvSpPr>
          <p:nvPr>
            <p:ph type="sldImg"/>
          </p:nvPr>
        </p:nvSpPr>
        <p:spPr>
          <a:ln cap="flat"/>
        </p:spPr>
      </p:sp>
      <p:sp>
        <p:nvSpPr>
          <p:cNvPr id="3686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5199865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969792C-2B1C-48E1-B297-BC16E1B659FA}" type="slidenum">
              <a:rPr lang="en-US"/>
              <a:pPr/>
              <a:t>24</a:t>
            </a:fld>
            <a:endParaRPr lang="en-US"/>
          </a:p>
        </p:txBody>
      </p:sp>
      <p:sp>
        <p:nvSpPr>
          <p:cNvPr id="40962" name="Rectangle 2"/>
          <p:cNvSpPr>
            <a:spLocks noGrp="1" noRot="1" noChangeAspect="1" noChangeArrowheads="1" noTextEdit="1"/>
          </p:cNvSpPr>
          <p:nvPr>
            <p:ph type="sldImg"/>
          </p:nvPr>
        </p:nvSpPr>
        <p:spPr>
          <a:ln cap="flat"/>
        </p:spPr>
      </p:sp>
      <p:sp>
        <p:nvSpPr>
          <p:cNvPr id="4096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4643163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3293EA0-0CE5-44E8-BDE6-258B39B6510A}" type="slidenum">
              <a:rPr lang="en-US"/>
              <a:pPr/>
              <a:t>25</a:t>
            </a:fld>
            <a:endParaRPr lang="en-US"/>
          </a:p>
        </p:txBody>
      </p:sp>
      <p:sp>
        <p:nvSpPr>
          <p:cNvPr id="43010" name="Rectangle 2"/>
          <p:cNvSpPr>
            <a:spLocks noGrp="1" noRot="1" noChangeAspect="1" noChangeArrowheads="1" noTextEdit="1"/>
          </p:cNvSpPr>
          <p:nvPr>
            <p:ph type="sldImg"/>
          </p:nvPr>
        </p:nvSpPr>
        <p:spPr>
          <a:ln cap="flat"/>
        </p:spPr>
      </p:sp>
      <p:sp>
        <p:nvSpPr>
          <p:cNvPr id="4301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4986498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686F203-C352-4467-9658-51CBF2CBFCB1}" type="slidenum">
              <a:rPr lang="en-US"/>
              <a:pPr/>
              <a:t>26</a:t>
            </a:fld>
            <a:endParaRPr lang="en-US"/>
          </a:p>
        </p:txBody>
      </p:sp>
      <p:sp>
        <p:nvSpPr>
          <p:cNvPr id="45058" name="Rectangle 2"/>
          <p:cNvSpPr>
            <a:spLocks noGrp="1" noRot="1" noChangeAspect="1" noChangeArrowheads="1" noTextEdit="1"/>
          </p:cNvSpPr>
          <p:nvPr>
            <p:ph type="sldImg"/>
          </p:nvPr>
        </p:nvSpPr>
        <p:spPr>
          <a:ln cap="flat"/>
        </p:spPr>
      </p:sp>
      <p:sp>
        <p:nvSpPr>
          <p:cNvPr id="4505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0752000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93E7E03-D21B-4250-B460-DDA1D2BD145C}" type="slidenum">
              <a:rPr lang="en-US"/>
              <a:pPr/>
              <a:t>27</a:t>
            </a:fld>
            <a:endParaRPr lang="en-US"/>
          </a:p>
        </p:txBody>
      </p:sp>
      <p:sp>
        <p:nvSpPr>
          <p:cNvPr id="47106" name="Rectangle 2"/>
          <p:cNvSpPr>
            <a:spLocks noGrp="1" noRot="1" noChangeAspect="1" noChangeArrowheads="1" noTextEdit="1"/>
          </p:cNvSpPr>
          <p:nvPr>
            <p:ph type="sldImg"/>
          </p:nvPr>
        </p:nvSpPr>
        <p:spPr>
          <a:ln cap="flat"/>
        </p:spPr>
      </p:sp>
      <p:sp>
        <p:nvSpPr>
          <p:cNvPr id="4710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0794633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2C76F9F-CCAC-49BD-8CA2-D5A4C7BB8333}" type="slidenum">
              <a:rPr lang="en-US"/>
              <a:pPr/>
              <a:t>28</a:t>
            </a:fld>
            <a:endParaRPr lang="en-US"/>
          </a:p>
        </p:txBody>
      </p:sp>
      <p:sp>
        <p:nvSpPr>
          <p:cNvPr id="49154" name="Rectangle 2"/>
          <p:cNvSpPr>
            <a:spLocks noGrp="1" noRot="1" noChangeAspect="1" noChangeArrowheads="1" noTextEdit="1"/>
          </p:cNvSpPr>
          <p:nvPr>
            <p:ph type="sldImg"/>
          </p:nvPr>
        </p:nvSpPr>
        <p:spPr>
          <a:ln cap="flat"/>
        </p:spPr>
      </p:sp>
      <p:sp>
        <p:nvSpPr>
          <p:cNvPr id="4915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3848931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4613506-CD3C-4C84-BDC1-BE68CC5F4957}" type="slidenum">
              <a:rPr lang="en-US"/>
              <a:pPr/>
              <a:t>29</a:t>
            </a:fld>
            <a:endParaRPr lang="en-US"/>
          </a:p>
        </p:txBody>
      </p:sp>
      <p:sp>
        <p:nvSpPr>
          <p:cNvPr id="51202" name="Rectangle 2"/>
          <p:cNvSpPr>
            <a:spLocks noGrp="1" noRot="1" noChangeAspect="1" noChangeArrowheads="1" noTextEdit="1"/>
          </p:cNvSpPr>
          <p:nvPr>
            <p:ph type="sldImg"/>
          </p:nvPr>
        </p:nvSpPr>
        <p:spPr>
          <a:ln cap="flat"/>
        </p:spPr>
      </p:sp>
      <p:sp>
        <p:nvSpPr>
          <p:cNvPr id="5120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2419033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F6E8A09-537F-4970-9872-95E4AAB8847F}" type="slidenum">
              <a:rPr lang="en-US"/>
              <a:pPr/>
              <a:t>30</a:t>
            </a:fld>
            <a:endParaRPr lang="en-US"/>
          </a:p>
        </p:txBody>
      </p:sp>
      <p:sp>
        <p:nvSpPr>
          <p:cNvPr id="53250" name="Rectangle 2"/>
          <p:cNvSpPr>
            <a:spLocks noGrp="1" noRot="1" noChangeAspect="1" noChangeArrowheads="1" noTextEdit="1"/>
          </p:cNvSpPr>
          <p:nvPr>
            <p:ph type="sldImg"/>
          </p:nvPr>
        </p:nvSpPr>
        <p:spPr>
          <a:ln cap="flat"/>
        </p:spPr>
      </p:sp>
      <p:sp>
        <p:nvSpPr>
          <p:cNvPr id="5325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150695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FA41841-702B-4B6F-AD9D-5BD11883619C}" type="slidenum">
              <a:rPr lang="en-US"/>
              <a:pPr/>
              <a:t>31</a:t>
            </a:fld>
            <a:endParaRPr lang="en-US"/>
          </a:p>
        </p:txBody>
      </p:sp>
      <p:sp>
        <p:nvSpPr>
          <p:cNvPr id="55298" name="Rectangle 2"/>
          <p:cNvSpPr>
            <a:spLocks noGrp="1" noRot="1" noChangeAspect="1" noChangeArrowheads="1" noTextEdit="1"/>
          </p:cNvSpPr>
          <p:nvPr>
            <p:ph type="sldImg"/>
          </p:nvPr>
        </p:nvSpPr>
        <p:spPr>
          <a:ln cap="flat"/>
        </p:spPr>
      </p:sp>
      <p:sp>
        <p:nvSpPr>
          <p:cNvPr id="5529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2469421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A3C7C6E-D085-40F9-B280-60CB45BB73B5}" type="slidenum">
              <a:rPr lang="en-US"/>
              <a:pPr/>
              <a:t>32</a:t>
            </a:fld>
            <a:endParaRPr lang="en-US"/>
          </a:p>
        </p:txBody>
      </p:sp>
      <p:sp>
        <p:nvSpPr>
          <p:cNvPr id="57346" name="Rectangle 2"/>
          <p:cNvSpPr>
            <a:spLocks noGrp="1" noRot="1" noChangeAspect="1" noChangeArrowheads="1" noTextEdit="1"/>
          </p:cNvSpPr>
          <p:nvPr>
            <p:ph type="sldImg"/>
          </p:nvPr>
        </p:nvSpPr>
        <p:spPr>
          <a:ln cap="flat"/>
        </p:spPr>
      </p:sp>
      <p:sp>
        <p:nvSpPr>
          <p:cNvPr id="5734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592418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00F00A7-94EC-428B-9FA8-46B9CEB80841}" type="slidenum">
              <a:rPr lang="en-US"/>
              <a:pPr/>
              <a:t>4</a:t>
            </a:fld>
            <a:endParaRPr lang="en-US"/>
          </a:p>
        </p:txBody>
      </p:sp>
      <p:sp>
        <p:nvSpPr>
          <p:cNvPr id="10242" name="Rectangle 2"/>
          <p:cNvSpPr>
            <a:spLocks noGrp="1" noRot="1" noChangeAspect="1" noChangeArrowheads="1" noTextEdit="1"/>
          </p:cNvSpPr>
          <p:nvPr>
            <p:ph type="sldImg"/>
          </p:nvPr>
        </p:nvSpPr>
        <p:spPr>
          <a:ln cap="flat"/>
        </p:spPr>
      </p:sp>
      <p:sp>
        <p:nvSpPr>
          <p:cNvPr id="1024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9075259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1EBDEBA-B16B-4D63-A8EA-470413350495}" type="slidenum">
              <a:rPr lang="en-US"/>
              <a:pPr/>
              <a:t>33</a:t>
            </a:fld>
            <a:endParaRPr lang="en-US"/>
          </a:p>
        </p:txBody>
      </p:sp>
      <p:sp>
        <p:nvSpPr>
          <p:cNvPr id="59394" name="Rectangle 2"/>
          <p:cNvSpPr>
            <a:spLocks noGrp="1" noRot="1" noChangeAspect="1" noChangeArrowheads="1" noTextEdit="1"/>
          </p:cNvSpPr>
          <p:nvPr>
            <p:ph type="sldImg"/>
          </p:nvPr>
        </p:nvSpPr>
        <p:spPr>
          <a:ln cap="flat"/>
        </p:spPr>
      </p:sp>
      <p:sp>
        <p:nvSpPr>
          <p:cNvPr id="5939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9095222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8DC6D59-B99D-4E26-9A11-B8BA2AD92A03}" type="slidenum">
              <a:rPr lang="en-US"/>
              <a:pPr/>
              <a:t>34</a:t>
            </a:fld>
            <a:endParaRPr lang="en-US"/>
          </a:p>
        </p:txBody>
      </p:sp>
      <p:sp>
        <p:nvSpPr>
          <p:cNvPr id="61442" name="Rectangle 2"/>
          <p:cNvSpPr>
            <a:spLocks noGrp="1" noRot="1" noChangeAspect="1" noChangeArrowheads="1" noTextEdit="1"/>
          </p:cNvSpPr>
          <p:nvPr>
            <p:ph type="sldImg"/>
          </p:nvPr>
        </p:nvSpPr>
        <p:spPr>
          <a:ln cap="flat"/>
        </p:spPr>
      </p:sp>
      <p:sp>
        <p:nvSpPr>
          <p:cNvPr id="6144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0629190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C43AFF9-94F8-4F94-9CD4-4F5CDEC3FF4C}" type="slidenum">
              <a:rPr lang="en-US"/>
              <a:pPr/>
              <a:t>35</a:t>
            </a:fld>
            <a:endParaRPr lang="en-US"/>
          </a:p>
        </p:txBody>
      </p:sp>
      <p:sp>
        <p:nvSpPr>
          <p:cNvPr id="63490" name="Rectangle 2"/>
          <p:cNvSpPr>
            <a:spLocks noGrp="1" noRot="1" noChangeAspect="1" noChangeArrowheads="1" noTextEdit="1"/>
          </p:cNvSpPr>
          <p:nvPr>
            <p:ph type="sldImg"/>
          </p:nvPr>
        </p:nvSpPr>
        <p:spPr>
          <a:ln cap="flat"/>
        </p:spPr>
      </p:sp>
      <p:sp>
        <p:nvSpPr>
          <p:cNvPr id="6349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6484533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CDC46AF-FCE1-4997-86E8-25CEE0FFC2BE}" type="slidenum">
              <a:rPr lang="en-US"/>
              <a:pPr/>
              <a:t>36</a:t>
            </a:fld>
            <a:endParaRPr lang="en-US"/>
          </a:p>
        </p:txBody>
      </p:sp>
      <p:sp>
        <p:nvSpPr>
          <p:cNvPr id="65538" name="Rectangle 2"/>
          <p:cNvSpPr>
            <a:spLocks noGrp="1" noRot="1" noChangeAspect="1" noChangeArrowheads="1" noTextEdit="1"/>
          </p:cNvSpPr>
          <p:nvPr>
            <p:ph type="sldImg"/>
          </p:nvPr>
        </p:nvSpPr>
        <p:spPr>
          <a:ln cap="flat"/>
        </p:spPr>
      </p:sp>
      <p:sp>
        <p:nvSpPr>
          <p:cNvPr id="6553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16719959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A9F6EAB-6BC0-4957-996F-11DDEFEC65D1}" type="slidenum">
              <a:rPr lang="en-US"/>
              <a:pPr/>
              <a:t>37</a:t>
            </a:fld>
            <a:endParaRPr lang="en-US"/>
          </a:p>
        </p:txBody>
      </p:sp>
      <p:sp>
        <p:nvSpPr>
          <p:cNvPr id="67586" name="Rectangle 2"/>
          <p:cNvSpPr>
            <a:spLocks noGrp="1" noRot="1" noChangeAspect="1" noChangeArrowheads="1" noTextEdit="1"/>
          </p:cNvSpPr>
          <p:nvPr>
            <p:ph type="sldImg"/>
          </p:nvPr>
        </p:nvSpPr>
        <p:spPr>
          <a:ln cap="flat"/>
        </p:spPr>
      </p:sp>
      <p:sp>
        <p:nvSpPr>
          <p:cNvPr id="6758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8357077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71C46FB-C0C2-46B3-BFB5-1F9A58CB3AA6}" type="slidenum">
              <a:rPr lang="en-US"/>
              <a:pPr/>
              <a:t>41</a:t>
            </a:fld>
            <a:endParaRPr lang="en-US"/>
          </a:p>
        </p:txBody>
      </p:sp>
      <p:sp>
        <p:nvSpPr>
          <p:cNvPr id="71682" name="Rectangle 2"/>
          <p:cNvSpPr>
            <a:spLocks noGrp="1" noRot="1" noChangeAspect="1" noChangeArrowheads="1" noTextEdit="1"/>
          </p:cNvSpPr>
          <p:nvPr>
            <p:ph type="sldImg"/>
          </p:nvPr>
        </p:nvSpPr>
        <p:spPr>
          <a:ln cap="flat"/>
        </p:spPr>
      </p:sp>
      <p:sp>
        <p:nvSpPr>
          <p:cNvPr id="7168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2462795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5441C70-F997-4F11-B316-3E5185A5C4AC}" type="slidenum">
              <a:rPr lang="en-US"/>
              <a:pPr/>
              <a:t>43</a:t>
            </a:fld>
            <a:endParaRPr lang="en-US"/>
          </a:p>
        </p:txBody>
      </p:sp>
      <p:sp>
        <p:nvSpPr>
          <p:cNvPr id="73730" name="Rectangle 2"/>
          <p:cNvSpPr>
            <a:spLocks noGrp="1" noRot="1" noChangeAspect="1" noChangeArrowheads="1" noTextEdit="1"/>
          </p:cNvSpPr>
          <p:nvPr>
            <p:ph type="sldImg"/>
          </p:nvPr>
        </p:nvSpPr>
        <p:spPr>
          <a:ln cap="flat"/>
        </p:spPr>
      </p:sp>
      <p:sp>
        <p:nvSpPr>
          <p:cNvPr id="7373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5869758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E936F6F-6B09-4472-B384-0A6B2DB359A7}" type="slidenum">
              <a:rPr lang="en-US"/>
              <a:pPr/>
              <a:t>44</a:t>
            </a:fld>
            <a:endParaRPr lang="en-US"/>
          </a:p>
        </p:txBody>
      </p:sp>
      <p:sp>
        <p:nvSpPr>
          <p:cNvPr id="75778" name="Rectangle 2"/>
          <p:cNvSpPr>
            <a:spLocks noGrp="1" noRot="1" noChangeAspect="1" noChangeArrowheads="1" noTextEdit="1"/>
          </p:cNvSpPr>
          <p:nvPr>
            <p:ph type="sldImg"/>
          </p:nvPr>
        </p:nvSpPr>
        <p:spPr>
          <a:ln cap="flat"/>
        </p:spPr>
      </p:sp>
      <p:sp>
        <p:nvSpPr>
          <p:cNvPr id="7577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63646149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B19D8CE-D868-458A-B8F0-7445B96CFA79}" type="slidenum">
              <a:rPr lang="en-US"/>
              <a:pPr/>
              <a:t>45</a:t>
            </a:fld>
            <a:endParaRPr lang="en-US"/>
          </a:p>
        </p:txBody>
      </p:sp>
      <p:sp>
        <p:nvSpPr>
          <p:cNvPr id="77826" name="Rectangle 2"/>
          <p:cNvSpPr>
            <a:spLocks noGrp="1" noRot="1" noChangeAspect="1" noChangeArrowheads="1" noTextEdit="1"/>
          </p:cNvSpPr>
          <p:nvPr>
            <p:ph type="sldImg"/>
          </p:nvPr>
        </p:nvSpPr>
        <p:spPr>
          <a:ln cap="flat"/>
        </p:spPr>
      </p:sp>
      <p:sp>
        <p:nvSpPr>
          <p:cNvPr id="7782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6994876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0F618C6-9658-47F1-9D28-2460F2E771F5}" type="slidenum">
              <a:rPr lang="en-US"/>
              <a:pPr/>
              <a:t>46</a:t>
            </a:fld>
            <a:endParaRPr lang="en-US"/>
          </a:p>
        </p:txBody>
      </p:sp>
      <p:sp>
        <p:nvSpPr>
          <p:cNvPr id="79874" name="Rectangle 2"/>
          <p:cNvSpPr>
            <a:spLocks noGrp="1" noRot="1" noChangeAspect="1" noChangeArrowheads="1" noTextEdit="1"/>
          </p:cNvSpPr>
          <p:nvPr>
            <p:ph type="sldImg"/>
          </p:nvPr>
        </p:nvSpPr>
        <p:spPr>
          <a:ln cap="flat"/>
        </p:spPr>
      </p:sp>
      <p:sp>
        <p:nvSpPr>
          <p:cNvPr id="7987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111207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F44D8BB-F2C4-4E36-BF0C-BDAC138C3EBB}" type="slidenum">
              <a:rPr lang="en-US"/>
              <a:pPr/>
              <a:t>5</a:t>
            </a:fld>
            <a:endParaRPr lang="en-US"/>
          </a:p>
        </p:txBody>
      </p:sp>
      <p:sp>
        <p:nvSpPr>
          <p:cNvPr id="12290" name="Rectangle 2"/>
          <p:cNvSpPr>
            <a:spLocks noGrp="1" noRot="1" noChangeAspect="1" noChangeArrowheads="1" noTextEdit="1"/>
          </p:cNvSpPr>
          <p:nvPr>
            <p:ph type="sldImg"/>
          </p:nvPr>
        </p:nvSpPr>
        <p:spPr>
          <a:ln cap="flat"/>
        </p:spPr>
      </p:sp>
      <p:sp>
        <p:nvSpPr>
          <p:cNvPr id="1229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42317285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7A60F01-394E-430C-A9A9-738B706C6BC0}" type="slidenum">
              <a:rPr lang="en-US"/>
              <a:pPr/>
              <a:t>47</a:t>
            </a:fld>
            <a:endParaRPr lang="en-US"/>
          </a:p>
        </p:txBody>
      </p:sp>
      <p:sp>
        <p:nvSpPr>
          <p:cNvPr id="81922" name="Rectangle 2"/>
          <p:cNvSpPr>
            <a:spLocks noGrp="1" noRot="1" noChangeAspect="1" noChangeArrowheads="1" noTextEdit="1"/>
          </p:cNvSpPr>
          <p:nvPr>
            <p:ph type="sldImg"/>
          </p:nvPr>
        </p:nvSpPr>
        <p:spPr>
          <a:ln cap="flat"/>
        </p:spPr>
      </p:sp>
      <p:sp>
        <p:nvSpPr>
          <p:cNvPr id="8192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7823769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E75A9FE-7347-45EB-B3B5-0D4C5D170071}" type="slidenum">
              <a:rPr lang="en-US"/>
              <a:pPr/>
              <a:t>48</a:t>
            </a:fld>
            <a:endParaRPr lang="en-US"/>
          </a:p>
        </p:txBody>
      </p:sp>
      <p:sp>
        <p:nvSpPr>
          <p:cNvPr id="83970" name="Rectangle 2"/>
          <p:cNvSpPr>
            <a:spLocks noGrp="1" noRot="1" noChangeAspect="1" noChangeArrowheads="1" noTextEdit="1"/>
          </p:cNvSpPr>
          <p:nvPr>
            <p:ph type="sldImg"/>
          </p:nvPr>
        </p:nvSpPr>
        <p:spPr>
          <a:ln cap="flat"/>
        </p:spPr>
      </p:sp>
      <p:sp>
        <p:nvSpPr>
          <p:cNvPr id="8397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45475123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7DC9A8A-84DC-4CEC-8373-E5A57FA12F6C}" type="slidenum">
              <a:rPr lang="en-US"/>
              <a:pPr/>
              <a:t>49</a:t>
            </a:fld>
            <a:endParaRPr lang="en-US"/>
          </a:p>
        </p:txBody>
      </p:sp>
      <p:sp>
        <p:nvSpPr>
          <p:cNvPr id="86018" name="Rectangle 2"/>
          <p:cNvSpPr>
            <a:spLocks noGrp="1" noRot="1" noChangeAspect="1" noChangeArrowheads="1" noTextEdit="1"/>
          </p:cNvSpPr>
          <p:nvPr>
            <p:ph type="sldImg"/>
          </p:nvPr>
        </p:nvSpPr>
        <p:spPr>
          <a:ln cap="flat"/>
        </p:spPr>
      </p:sp>
      <p:sp>
        <p:nvSpPr>
          <p:cNvPr id="8601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73969606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B19DBAF-0E12-4EE4-919E-E993842D42B7}" type="slidenum">
              <a:rPr lang="en-US"/>
              <a:pPr/>
              <a:t>50</a:t>
            </a:fld>
            <a:endParaRPr lang="en-US"/>
          </a:p>
        </p:txBody>
      </p:sp>
      <p:sp>
        <p:nvSpPr>
          <p:cNvPr id="88066" name="Rectangle 2"/>
          <p:cNvSpPr>
            <a:spLocks noGrp="1" noRot="1" noChangeAspect="1" noChangeArrowheads="1" noTextEdit="1"/>
          </p:cNvSpPr>
          <p:nvPr>
            <p:ph type="sldImg"/>
          </p:nvPr>
        </p:nvSpPr>
        <p:spPr>
          <a:ln cap="flat"/>
        </p:spPr>
      </p:sp>
      <p:sp>
        <p:nvSpPr>
          <p:cNvPr id="8806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22151800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534FE70-282A-4240-8B06-1DCF2B3114E9}" type="slidenum">
              <a:rPr lang="en-US"/>
              <a:pPr/>
              <a:t>51</a:t>
            </a:fld>
            <a:endParaRPr lang="en-US"/>
          </a:p>
        </p:txBody>
      </p:sp>
      <p:sp>
        <p:nvSpPr>
          <p:cNvPr id="90114" name="Rectangle 2"/>
          <p:cNvSpPr>
            <a:spLocks noGrp="1" noRot="1" noChangeAspect="1" noChangeArrowheads="1" noTextEdit="1"/>
          </p:cNvSpPr>
          <p:nvPr>
            <p:ph type="sldImg"/>
          </p:nvPr>
        </p:nvSpPr>
        <p:spPr>
          <a:ln cap="flat"/>
        </p:spPr>
      </p:sp>
      <p:sp>
        <p:nvSpPr>
          <p:cNvPr id="9011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2081722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EE38EA1-2BEC-45BF-8C26-D1BAFD5A3683}" type="slidenum">
              <a:rPr lang="en-US"/>
              <a:pPr/>
              <a:t>52</a:t>
            </a:fld>
            <a:endParaRPr lang="en-US"/>
          </a:p>
        </p:txBody>
      </p:sp>
      <p:sp>
        <p:nvSpPr>
          <p:cNvPr id="92162" name="Rectangle 2"/>
          <p:cNvSpPr>
            <a:spLocks noGrp="1" noRot="1" noChangeAspect="1" noChangeArrowheads="1" noTextEdit="1"/>
          </p:cNvSpPr>
          <p:nvPr>
            <p:ph type="sldImg"/>
          </p:nvPr>
        </p:nvSpPr>
        <p:spPr>
          <a:ln cap="flat"/>
        </p:spPr>
      </p:sp>
      <p:sp>
        <p:nvSpPr>
          <p:cNvPr id="9216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53615991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B448C0D-E169-47F4-9971-6E9F117D5B19}" type="slidenum">
              <a:rPr lang="en-US"/>
              <a:pPr/>
              <a:t>53</a:t>
            </a:fld>
            <a:endParaRPr lang="en-US"/>
          </a:p>
        </p:txBody>
      </p:sp>
      <p:sp>
        <p:nvSpPr>
          <p:cNvPr id="94210" name="Rectangle 2"/>
          <p:cNvSpPr>
            <a:spLocks noGrp="1" noRot="1" noChangeAspect="1" noChangeArrowheads="1" noTextEdit="1"/>
          </p:cNvSpPr>
          <p:nvPr>
            <p:ph type="sldImg"/>
          </p:nvPr>
        </p:nvSpPr>
        <p:spPr>
          <a:ln cap="flat"/>
        </p:spPr>
      </p:sp>
      <p:sp>
        <p:nvSpPr>
          <p:cNvPr id="9421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1918529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F99427A-1B4B-4588-AE34-156DA2826F8B}" type="slidenum">
              <a:rPr lang="en-US"/>
              <a:pPr/>
              <a:t>54</a:t>
            </a:fld>
            <a:endParaRPr lang="en-US"/>
          </a:p>
        </p:txBody>
      </p:sp>
      <p:sp>
        <p:nvSpPr>
          <p:cNvPr id="96258" name="Rectangle 2"/>
          <p:cNvSpPr>
            <a:spLocks noGrp="1" noRot="1" noChangeAspect="1" noChangeArrowheads="1" noTextEdit="1"/>
          </p:cNvSpPr>
          <p:nvPr>
            <p:ph type="sldImg"/>
          </p:nvPr>
        </p:nvSpPr>
        <p:spPr>
          <a:ln cap="flat"/>
        </p:spPr>
      </p:sp>
      <p:sp>
        <p:nvSpPr>
          <p:cNvPr id="9625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80985975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926A3D7-DC84-4898-BAB4-94A8DA38E708}" type="slidenum">
              <a:rPr lang="en-US"/>
              <a:pPr/>
              <a:t>55</a:t>
            </a:fld>
            <a:endParaRPr lang="en-US"/>
          </a:p>
        </p:txBody>
      </p:sp>
      <p:sp>
        <p:nvSpPr>
          <p:cNvPr id="98306" name="Rectangle 2"/>
          <p:cNvSpPr>
            <a:spLocks noGrp="1" noRot="1" noChangeAspect="1" noChangeArrowheads="1" noTextEdit="1"/>
          </p:cNvSpPr>
          <p:nvPr>
            <p:ph type="sldImg"/>
          </p:nvPr>
        </p:nvSpPr>
        <p:spPr>
          <a:ln cap="flat"/>
        </p:spPr>
      </p:sp>
      <p:sp>
        <p:nvSpPr>
          <p:cNvPr id="9830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82679331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FB6156F-0EAB-4638-9A03-4162681F49F0}" type="slidenum">
              <a:rPr lang="en-US"/>
              <a:pPr/>
              <a:t>56</a:t>
            </a:fld>
            <a:endParaRPr lang="en-US"/>
          </a:p>
        </p:txBody>
      </p:sp>
      <p:sp>
        <p:nvSpPr>
          <p:cNvPr id="100354" name="Rectangle 2"/>
          <p:cNvSpPr>
            <a:spLocks noGrp="1" noRot="1" noChangeAspect="1" noChangeArrowheads="1" noTextEdit="1"/>
          </p:cNvSpPr>
          <p:nvPr>
            <p:ph type="sldImg"/>
          </p:nvPr>
        </p:nvSpPr>
        <p:spPr>
          <a:ln cap="flat"/>
        </p:spPr>
      </p:sp>
      <p:sp>
        <p:nvSpPr>
          <p:cNvPr id="10035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4246158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9183DE9-3467-47DD-89B3-153D47211830}" type="slidenum">
              <a:rPr lang="en-US"/>
              <a:pPr/>
              <a:t>6</a:t>
            </a:fld>
            <a:endParaRPr lang="en-US"/>
          </a:p>
        </p:txBody>
      </p:sp>
      <p:sp>
        <p:nvSpPr>
          <p:cNvPr id="14338" name="Rectangle 2"/>
          <p:cNvSpPr>
            <a:spLocks noGrp="1" noRot="1" noChangeAspect="1" noChangeArrowheads="1" noTextEdit="1"/>
          </p:cNvSpPr>
          <p:nvPr>
            <p:ph type="sldImg"/>
          </p:nvPr>
        </p:nvSpPr>
        <p:spPr>
          <a:ln cap="flat"/>
        </p:spPr>
      </p:sp>
      <p:sp>
        <p:nvSpPr>
          <p:cNvPr id="1433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04088603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E0DD4E6-3C8E-45D5-944B-3E0C73EC2D9E}" type="slidenum">
              <a:rPr lang="en-US"/>
              <a:pPr/>
              <a:t>57</a:t>
            </a:fld>
            <a:endParaRPr lang="en-US"/>
          </a:p>
        </p:txBody>
      </p:sp>
      <p:sp>
        <p:nvSpPr>
          <p:cNvPr id="102402" name="Rectangle 2"/>
          <p:cNvSpPr>
            <a:spLocks noGrp="1" noRot="1" noChangeAspect="1" noChangeArrowheads="1" noTextEdit="1"/>
          </p:cNvSpPr>
          <p:nvPr>
            <p:ph type="sldImg"/>
          </p:nvPr>
        </p:nvSpPr>
        <p:spPr>
          <a:ln cap="flat"/>
        </p:spPr>
      </p:sp>
      <p:sp>
        <p:nvSpPr>
          <p:cNvPr id="10240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60176574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3F8697D-B67B-41B3-A714-2B20623CC4F4}" type="slidenum">
              <a:rPr lang="en-US"/>
              <a:pPr/>
              <a:t>58</a:t>
            </a:fld>
            <a:endParaRPr lang="en-US"/>
          </a:p>
        </p:txBody>
      </p:sp>
      <p:sp>
        <p:nvSpPr>
          <p:cNvPr id="104450" name="Rectangle 2"/>
          <p:cNvSpPr>
            <a:spLocks noGrp="1" noRot="1" noChangeAspect="1" noChangeArrowheads="1" noTextEdit="1"/>
          </p:cNvSpPr>
          <p:nvPr>
            <p:ph type="sldImg"/>
          </p:nvPr>
        </p:nvSpPr>
        <p:spPr>
          <a:ln cap="flat"/>
        </p:spPr>
      </p:sp>
      <p:sp>
        <p:nvSpPr>
          <p:cNvPr id="10445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61925645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08B4954-560E-44B9-98E1-7FA679457EB3}" type="slidenum">
              <a:rPr lang="en-US"/>
              <a:pPr/>
              <a:t>59</a:t>
            </a:fld>
            <a:endParaRPr lang="en-US"/>
          </a:p>
        </p:txBody>
      </p:sp>
      <p:sp>
        <p:nvSpPr>
          <p:cNvPr id="106498" name="Rectangle 2"/>
          <p:cNvSpPr>
            <a:spLocks noGrp="1" noRot="1" noChangeAspect="1" noChangeArrowheads="1" noTextEdit="1"/>
          </p:cNvSpPr>
          <p:nvPr>
            <p:ph type="sldImg"/>
          </p:nvPr>
        </p:nvSpPr>
        <p:spPr>
          <a:ln cap="flat"/>
        </p:spPr>
      </p:sp>
      <p:sp>
        <p:nvSpPr>
          <p:cNvPr id="10649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20070194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90132DC-708C-4FE7-92C0-075C7494001F}" type="slidenum">
              <a:rPr lang="en-US"/>
              <a:pPr/>
              <a:t>60</a:t>
            </a:fld>
            <a:endParaRPr lang="en-US"/>
          </a:p>
        </p:txBody>
      </p:sp>
      <p:sp>
        <p:nvSpPr>
          <p:cNvPr id="108546" name="Rectangle 2"/>
          <p:cNvSpPr>
            <a:spLocks noGrp="1" noRot="1" noChangeAspect="1" noChangeArrowheads="1" noTextEdit="1"/>
          </p:cNvSpPr>
          <p:nvPr>
            <p:ph type="sldImg"/>
          </p:nvPr>
        </p:nvSpPr>
        <p:spPr>
          <a:ln cap="flat"/>
        </p:spPr>
      </p:sp>
      <p:sp>
        <p:nvSpPr>
          <p:cNvPr id="10854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6675164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610A351-4B23-4881-A2DD-0EB2072B681F}" type="slidenum">
              <a:rPr lang="en-US"/>
              <a:pPr/>
              <a:t>61</a:t>
            </a:fld>
            <a:endParaRPr lang="en-US"/>
          </a:p>
        </p:txBody>
      </p:sp>
      <p:sp>
        <p:nvSpPr>
          <p:cNvPr id="110594" name="Rectangle 2"/>
          <p:cNvSpPr>
            <a:spLocks noGrp="1" noRot="1" noChangeAspect="1" noChangeArrowheads="1" noTextEdit="1"/>
          </p:cNvSpPr>
          <p:nvPr>
            <p:ph type="sldImg"/>
          </p:nvPr>
        </p:nvSpPr>
        <p:spPr>
          <a:ln cap="flat"/>
        </p:spPr>
      </p:sp>
      <p:sp>
        <p:nvSpPr>
          <p:cNvPr id="11059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46918800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21CA462-01B8-4E3B-AE64-66216FE3C0E7}" type="slidenum">
              <a:rPr lang="en-US"/>
              <a:pPr/>
              <a:t>62</a:t>
            </a:fld>
            <a:endParaRPr lang="en-US"/>
          </a:p>
        </p:txBody>
      </p:sp>
      <p:sp>
        <p:nvSpPr>
          <p:cNvPr id="112642" name="Rectangle 2"/>
          <p:cNvSpPr>
            <a:spLocks noGrp="1" noRot="1" noChangeAspect="1" noChangeArrowheads="1" noTextEdit="1"/>
          </p:cNvSpPr>
          <p:nvPr>
            <p:ph type="sldImg"/>
          </p:nvPr>
        </p:nvSpPr>
        <p:spPr>
          <a:ln cap="flat"/>
        </p:spPr>
      </p:sp>
      <p:sp>
        <p:nvSpPr>
          <p:cNvPr id="11264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6963510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CBA273C-0C58-41FF-972B-F3FC442BDE95}" type="slidenum">
              <a:rPr lang="en-US"/>
              <a:pPr/>
              <a:t>63</a:t>
            </a:fld>
            <a:endParaRPr lang="en-US"/>
          </a:p>
        </p:txBody>
      </p:sp>
      <p:sp>
        <p:nvSpPr>
          <p:cNvPr id="114690" name="Rectangle 2"/>
          <p:cNvSpPr>
            <a:spLocks noGrp="1" noRot="1" noChangeAspect="1" noChangeArrowheads="1" noTextEdit="1"/>
          </p:cNvSpPr>
          <p:nvPr>
            <p:ph type="sldImg"/>
          </p:nvPr>
        </p:nvSpPr>
        <p:spPr>
          <a:ln cap="flat"/>
        </p:spPr>
      </p:sp>
      <p:sp>
        <p:nvSpPr>
          <p:cNvPr id="11469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3229773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51C27D6-9890-4EB1-A292-F296ADE946FC}" type="slidenum">
              <a:rPr lang="en-US"/>
              <a:pPr/>
              <a:t>64</a:t>
            </a:fld>
            <a:endParaRPr lang="en-US"/>
          </a:p>
        </p:txBody>
      </p:sp>
      <p:sp>
        <p:nvSpPr>
          <p:cNvPr id="116738" name="Rectangle 2"/>
          <p:cNvSpPr>
            <a:spLocks noGrp="1" noRot="1" noChangeAspect="1" noChangeArrowheads="1" noTextEdit="1"/>
          </p:cNvSpPr>
          <p:nvPr>
            <p:ph type="sldImg"/>
          </p:nvPr>
        </p:nvSpPr>
        <p:spPr>
          <a:ln cap="flat"/>
        </p:spPr>
      </p:sp>
      <p:sp>
        <p:nvSpPr>
          <p:cNvPr id="11673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81236208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DFA3718-684D-4410-9D51-3912A88767D1}" type="slidenum">
              <a:rPr lang="en-US"/>
              <a:pPr/>
              <a:t>65</a:t>
            </a:fld>
            <a:endParaRPr lang="en-US"/>
          </a:p>
        </p:txBody>
      </p:sp>
      <p:sp>
        <p:nvSpPr>
          <p:cNvPr id="118786" name="Rectangle 2"/>
          <p:cNvSpPr>
            <a:spLocks noGrp="1" noRot="1" noChangeAspect="1" noChangeArrowheads="1" noTextEdit="1"/>
          </p:cNvSpPr>
          <p:nvPr>
            <p:ph type="sldImg"/>
          </p:nvPr>
        </p:nvSpPr>
        <p:spPr>
          <a:ln cap="flat"/>
        </p:spPr>
      </p:sp>
      <p:sp>
        <p:nvSpPr>
          <p:cNvPr id="11878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81138157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5147D05-3F0A-4059-A7A0-DD584A7EE1DC}" type="slidenum">
              <a:rPr lang="en-US"/>
              <a:pPr/>
              <a:t>66</a:t>
            </a:fld>
            <a:endParaRPr lang="en-US"/>
          </a:p>
        </p:txBody>
      </p:sp>
      <p:sp>
        <p:nvSpPr>
          <p:cNvPr id="120834" name="Rectangle 2"/>
          <p:cNvSpPr>
            <a:spLocks noGrp="1" noRot="1" noChangeAspect="1" noChangeArrowheads="1" noTextEdit="1"/>
          </p:cNvSpPr>
          <p:nvPr>
            <p:ph type="sldImg"/>
          </p:nvPr>
        </p:nvSpPr>
        <p:spPr>
          <a:ln cap="flat"/>
        </p:spPr>
      </p:sp>
      <p:sp>
        <p:nvSpPr>
          <p:cNvPr id="12083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388103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ECE3377-A6C0-4AAC-864D-72B90D810D19}" type="slidenum">
              <a:rPr lang="en-US"/>
              <a:pPr/>
              <a:t>7</a:t>
            </a:fld>
            <a:endParaRPr lang="en-US"/>
          </a:p>
        </p:txBody>
      </p:sp>
      <p:sp>
        <p:nvSpPr>
          <p:cNvPr id="16386" name="Rectangle 2"/>
          <p:cNvSpPr>
            <a:spLocks noGrp="1" noRot="1" noChangeAspect="1" noChangeArrowheads="1" noTextEdit="1"/>
          </p:cNvSpPr>
          <p:nvPr>
            <p:ph type="sldImg"/>
          </p:nvPr>
        </p:nvSpPr>
        <p:spPr>
          <a:ln cap="flat"/>
        </p:spPr>
      </p:sp>
      <p:sp>
        <p:nvSpPr>
          <p:cNvPr id="1638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403054296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7606CC4-78FC-4052-B978-64641120DD5B}" type="slidenum">
              <a:rPr lang="en-US"/>
              <a:pPr/>
              <a:t>67</a:t>
            </a:fld>
            <a:endParaRPr lang="en-US"/>
          </a:p>
        </p:txBody>
      </p:sp>
      <p:sp>
        <p:nvSpPr>
          <p:cNvPr id="122882" name="Rectangle 2"/>
          <p:cNvSpPr>
            <a:spLocks noGrp="1" noRot="1" noChangeAspect="1" noChangeArrowheads="1" noTextEdit="1"/>
          </p:cNvSpPr>
          <p:nvPr>
            <p:ph type="sldImg"/>
          </p:nvPr>
        </p:nvSpPr>
        <p:spPr>
          <a:ln cap="flat"/>
        </p:spPr>
      </p:sp>
      <p:sp>
        <p:nvSpPr>
          <p:cNvPr id="12288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7783428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CC4A7A6-8A21-45FD-B2BE-99C72A6AF34D}" type="slidenum">
              <a:rPr lang="en-US"/>
              <a:pPr/>
              <a:t>68</a:t>
            </a:fld>
            <a:endParaRPr lang="en-US"/>
          </a:p>
        </p:txBody>
      </p:sp>
      <p:sp>
        <p:nvSpPr>
          <p:cNvPr id="124930" name="Rectangle 2"/>
          <p:cNvSpPr>
            <a:spLocks noGrp="1" noRot="1" noChangeAspect="1" noChangeArrowheads="1" noTextEdit="1"/>
          </p:cNvSpPr>
          <p:nvPr>
            <p:ph type="sldImg"/>
          </p:nvPr>
        </p:nvSpPr>
        <p:spPr>
          <a:ln cap="flat"/>
        </p:spPr>
      </p:sp>
      <p:sp>
        <p:nvSpPr>
          <p:cNvPr id="12493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83704882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65953EC-E5E7-43BE-AB49-94D5BF6E4CE9}" type="slidenum">
              <a:rPr lang="en-US"/>
              <a:pPr/>
              <a:t>69</a:t>
            </a:fld>
            <a:endParaRPr lang="en-US"/>
          </a:p>
        </p:txBody>
      </p:sp>
      <p:sp>
        <p:nvSpPr>
          <p:cNvPr id="126978" name="Rectangle 2"/>
          <p:cNvSpPr>
            <a:spLocks noGrp="1" noRot="1" noChangeAspect="1" noChangeArrowheads="1" noTextEdit="1"/>
          </p:cNvSpPr>
          <p:nvPr>
            <p:ph type="sldImg"/>
          </p:nvPr>
        </p:nvSpPr>
        <p:spPr>
          <a:ln cap="flat"/>
        </p:spPr>
      </p:sp>
      <p:sp>
        <p:nvSpPr>
          <p:cNvPr id="12697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35241728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7874EE2-A5CE-4E2C-BAAC-5364B1C9935F}" type="slidenum">
              <a:rPr lang="en-US"/>
              <a:pPr/>
              <a:t>70</a:t>
            </a:fld>
            <a:endParaRPr lang="en-US"/>
          </a:p>
        </p:txBody>
      </p:sp>
      <p:sp>
        <p:nvSpPr>
          <p:cNvPr id="129026" name="Rectangle 2"/>
          <p:cNvSpPr>
            <a:spLocks noGrp="1" noRot="1" noChangeAspect="1" noChangeArrowheads="1" noTextEdit="1"/>
          </p:cNvSpPr>
          <p:nvPr>
            <p:ph type="sldImg"/>
          </p:nvPr>
        </p:nvSpPr>
        <p:spPr>
          <a:ln cap="flat"/>
        </p:spPr>
      </p:sp>
      <p:sp>
        <p:nvSpPr>
          <p:cNvPr id="12902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93112262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75DE1B8-8E80-4BCC-B8F2-271B417327DD}" type="slidenum">
              <a:rPr lang="en-US"/>
              <a:pPr/>
              <a:t>71</a:t>
            </a:fld>
            <a:endParaRPr lang="en-US"/>
          </a:p>
        </p:txBody>
      </p:sp>
      <p:sp>
        <p:nvSpPr>
          <p:cNvPr id="131074" name="Rectangle 2"/>
          <p:cNvSpPr>
            <a:spLocks noGrp="1" noRot="1" noChangeAspect="1" noChangeArrowheads="1" noTextEdit="1"/>
          </p:cNvSpPr>
          <p:nvPr>
            <p:ph type="sldImg"/>
          </p:nvPr>
        </p:nvSpPr>
        <p:spPr>
          <a:ln cap="flat"/>
        </p:spPr>
      </p:sp>
      <p:sp>
        <p:nvSpPr>
          <p:cNvPr id="13107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15574384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FBF2800-7B92-435D-9A35-B3AE24912460}" type="slidenum">
              <a:rPr lang="en-US"/>
              <a:pPr/>
              <a:t>72</a:t>
            </a:fld>
            <a:endParaRPr lang="en-US"/>
          </a:p>
        </p:txBody>
      </p:sp>
      <p:sp>
        <p:nvSpPr>
          <p:cNvPr id="133122" name="Rectangle 2"/>
          <p:cNvSpPr>
            <a:spLocks noGrp="1" noRot="1" noChangeAspect="1" noChangeArrowheads="1" noTextEdit="1"/>
          </p:cNvSpPr>
          <p:nvPr>
            <p:ph type="sldImg"/>
          </p:nvPr>
        </p:nvSpPr>
        <p:spPr>
          <a:ln cap="flat"/>
        </p:spPr>
      </p:sp>
      <p:sp>
        <p:nvSpPr>
          <p:cNvPr id="13312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44555449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C9F02B0-199E-4216-8BBC-5D48C591B295}" type="slidenum">
              <a:rPr lang="en-US"/>
              <a:pPr/>
              <a:t>73</a:t>
            </a:fld>
            <a:endParaRPr lang="en-US"/>
          </a:p>
        </p:txBody>
      </p:sp>
      <p:sp>
        <p:nvSpPr>
          <p:cNvPr id="135170" name="Rectangle 2"/>
          <p:cNvSpPr>
            <a:spLocks noGrp="1" noRot="1" noChangeAspect="1" noChangeArrowheads="1" noTextEdit="1"/>
          </p:cNvSpPr>
          <p:nvPr>
            <p:ph type="sldImg"/>
          </p:nvPr>
        </p:nvSpPr>
        <p:spPr>
          <a:ln cap="flat"/>
        </p:spPr>
      </p:sp>
      <p:sp>
        <p:nvSpPr>
          <p:cNvPr id="13517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52590038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BD6B68D-3E61-4523-80F7-8040DF088AAC}" type="slidenum">
              <a:rPr lang="en-US"/>
              <a:pPr/>
              <a:t>74</a:t>
            </a:fld>
            <a:endParaRPr lang="en-US"/>
          </a:p>
        </p:txBody>
      </p:sp>
      <p:sp>
        <p:nvSpPr>
          <p:cNvPr id="137218" name="Rectangle 2"/>
          <p:cNvSpPr>
            <a:spLocks noGrp="1" noRot="1" noChangeAspect="1" noChangeArrowheads="1" noTextEdit="1"/>
          </p:cNvSpPr>
          <p:nvPr>
            <p:ph type="sldImg"/>
          </p:nvPr>
        </p:nvSpPr>
        <p:spPr>
          <a:ln cap="flat"/>
        </p:spPr>
      </p:sp>
      <p:sp>
        <p:nvSpPr>
          <p:cNvPr id="13721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17026631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07BC03D-3E96-4A80-B082-306F5365E4D9}" type="slidenum">
              <a:rPr lang="en-US"/>
              <a:pPr/>
              <a:t>75</a:t>
            </a:fld>
            <a:endParaRPr lang="en-US"/>
          </a:p>
        </p:txBody>
      </p:sp>
      <p:sp>
        <p:nvSpPr>
          <p:cNvPr id="139266" name="Rectangle 2"/>
          <p:cNvSpPr>
            <a:spLocks noGrp="1" noRot="1" noChangeAspect="1" noChangeArrowheads="1" noTextEdit="1"/>
          </p:cNvSpPr>
          <p:nvPr>
            <p:ph type="sldImg"/>
          </p:nvPr>
        </p:nvSpPr>
        <p:spPr>
          <a:ln cap="flat"/>
        </p:spPr>
      </p:sp>
      <p:sp>
        <p:nvSpPr>
          <p:cNvPr id="13926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81302599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D25C7BC-7273-488B-95CB-D5ADF0AB7E40}" type="slidenum">
              <a:rPr lang="en-US"/>
              <a:pPr/>
              <a:t>76</a:t>
            </a:fld>
            <a:endParaRPr lang="en-US"/>
          </a:p>
        </p:txBody>
      </p:sp>
      <p:sp>
        <p:nvSpPr>
          <p:cNvPr id="141314" name="Rectangle 2"/>
          <p:cNvSpPr>
            <a:spLocks noGrp="1" noRot="1" noChangeAspect="1" noChangeArrowheads="1" noTextEdit="1"/>
          </p:cNvSpPr>
          <p:nvPr>
            <p:ph type="sldImg"/>
          </p:nvPr>
        </p:nvSpPr>
        <p:spPr>
          <a:ln cap="flat"/>
        </p:spPr>
      </p:sp>
      <p:sp>
        <p:nvSpPr>
          <p:cNvPr id="14131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104637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17940A0-46EF-4EA9-9DE3-DDBF569F732C}" type="slidenum">
              <a:rPr lang="en-US"/>
              <a:pPr/>
              <a:t>9</a:t>
            </a:fld>
            <a:endParaRPr lang="en-US"/>
          </a:p>
        </p:txBody>
      </p:sp>
      <p:sp>
        <p:nvSpPr>
          <p:cNvPr id="18434" name="Rectangle 2"/>
          <p:cNvSpPr>
            <a:spLocks noGrp="1" noRot="1" noChangeAspect="1" noChangeArrowheads="1" noTextEdit="1"/>
          </p:cNvSpPr>
          <p:nvPr>
            <p:ph type="sldImg"/>
          </p:nvPr>
        </p:nvSpPr>
        <p:spPr>
          <a:ln cap="flat"/>
        </p:spPr>
      </p:sp>
      <p:sp>
        <p:nvSpPr>
          <p:cNvPr id="1843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41585453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ED84C04-3053-41F0-95AD-CAAF03513215}" type="slidenum">
              <a:rPr lang="en-US"/>
              <a:pPr/>
              <a:t>77</a:t>
            </a:fld>
            <a:endParaRPr lang="en-US"/>
          </a:p>
        </p:txBody>
      </p:sp>
      <p:sp>
        <p:nvSpPr>
          <p:cNvPr id="533506" name="Rectangle 2"/>
          <p:cNvSpPr>
            <a:spLocks noGrp="1" noRot="1" noChangeAspect="1" noChangeArrowheads="1" noTextEdit="1"/>
          </p:cNvSpPr>
          <p:nvPr>
            <p:ph type="sldImg"/>
          </p:nvPr>
        </p:nvSpPr>
        <p:spPr>
          <a:ln cap="flat"/>
        </p:spPr>
      </p:sp>
      <p:sp>
        <p:nvSpPr>
          <p:cNvPr id="53350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13022538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0C50642-C650-41AA-854C-E15DC8B462BF}" type="slidenum">
              <a:rPr lang="en-US"/>
              <a:pPr/>
              <a:t>78</a:t>
            </a:fld>
            <a:endParaRPr lang="en-US"/>
          </a:p>
        </p:txBody>
      </p:sp>
      <p:sp>
        <p:nvSpPr>
          <p:cNvPr id="531458" name="Rectangle 2"/>
          <p:cNvSpPr>
            <a:spLocks noGrp="1" noRot="1" noChangeAspect="1" noChangeArrowheads="1" noTextEdit="1"/>
          </p:cNvSpPr>
          <p:nvPr>
            <p:ph type="sldImg"/>
          </p:nvPr>
        </p:nvSpPr>
        <p:spPr>
          <a:ln cap="flat"/>
        </p:spPr>
      </p:sp>
      <p:sp>
        <p:nvSpPr>
          <p:cNvPr id="53145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314080436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F8C542B-7B0B-4E53-867D-1B84B926A3D2}" type="slidenum">
              <a:rPr lang="en-US"/>
              <a:pPr/>
              <a:t>79</a:t>
            </a:fld>
            <a:endParaRPr lang="en-US"/>
          </a:p>
        </p:txBody>
      </p:sp>
      <p:sp>
        <p:nvSpPr>
          <p:cNvPr id="586754" name="Rectangle 2"/>
          <p:cNvSpPr>
            <a:spLocks noGrp="1" noRot="1" noChangeAspect="1" noChangeArrowheads="1" noTextEdit="1"/>
          </p:cNvSpPr>
          <p:nvPr>
            <p:ph type="sldImg"/>
          </p:nvPr>
        </p:nvSpPr>
        <p:spPr>
          <a:ln cap="flat"/>
        </p:spPr>
      </p:sp>
      <p:sp>
        <p:nvSpPr>
          <p:cNvPr id="58675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79239992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D1B58A2-3D83-4D33-A4E7-143B0F9B8B5D}" type="slidenum">
              <a:rPr lang="en-US"/>
              <a:pPr/>
              <a:t>80</a:t>
            </a:fld>
            <a:endParaRPr lang="en-US"/>
          </a:p>
        </p:txBody>
      </p:sp>
      <p:sp>
        <p:nvSpPr>
          <p:cNvPr id="584706" name="Rectangle 2"/>
          <p:cNvSpPr>
            <a:spLocks noGrp="1" noRot="1" noChangeAspect="1" noChangeArrowheads="1" noTextEdit="1"/>
          </p:cNvSpPr>
          <p:nvPr>
            <p:ph type="sldImg"/>
          </p:nvPr>
        </p:nvSpPr>
        <p:spPr>
          <a:ln cap="flat"/>
        </p:spPr>
      </p:sp>
      <p:sp>
        <p:nvSpPr>
          <p:cNvPr id="58470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00928558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063785A-8B04-48B1-B407-0120F5AF779A}" type="slidenum">
              <a:rPr lang="en-US"/>
              <a:pPr/>
              <a:t>81</a:t>
            </a:fld>
            <a:endParaRPr lang="en-US"/>
          </a:p>
        </p:txBody>
      </p:sp>
      <p:sp>
        <p:nvSpPr>
          <p:cNvPr id="582658" name="Rectangle 2"/>
          <p:cNvSpPr>
            <a:spLocks noGrp="1" noRot="1" noChangeAspect="1" noChangeArrowheads="1" noTextEdit="1"/>
          </p:cNvSpPr>
          <p:nvPr>
            <p:ph type="sldImg"/>
          </p:nvPr>
        </p:nvSpPr>
        <p:spPr>
          <a:ln cap="flat"/>
        </p:spPr>
      </p:sp>
      <p:sp>
        <p:nvSpPr>
          <p:cNvPr id="58265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86080935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D727922-67E6-4D22-925A-E99FE04F852C}" type="slidenum">
              <a:rPr lang="en-US"/>
              <a:pPr/>
              <a:t>82</a:t>
            </a:fld>
            <a:endParaRPr lang="en-US"/>
          </a:p>
        </p:txBody>
      </p:sp>
      <p:sp>
        <p:nvSpPr>
          <p:cNvPr id="580610" name="Rectangle 2"/>
          <p:cNvSpPr>
            <a:spLocks noGrp="1" noRot="1" noChangeAspect="1" noChangeArrowheads="1" noTextEdit="1"/>
          </p:cNvSpPr>
          <p:nvPr>
            <p:ph type="sldImg"/>
          </p:nvPr>
        </p:nvSpPr>
        <p:spPr>
          <a:ln cap="flat"/>
        </p:spPr>
      </p:sp>
      <p:sp>
        <p:nvSpPr>
          <p:cNvPr id="58061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6016926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551C323-630C-418D-9A02-1C01AB82C376}" type="slidenum">
              <a:rPr lang="en-US"/>
              <a:pPr/>
              <a:t>83</a:t>
            </a:fld>
            <a:endParaRPr lang="en-US"/>
          </a:p>
        </p:txBody>
      </p:sp>
      <p:sp>
        <p:nvSpPr>
          <p:cNvPr id="578562" name="Rectangle 2"/>
          <p:cNvSpPr>
            <a:spLocks noGrp="1" noRot="1" noChangeAspect="1" noChangeArrowheads="1" noTextEdit="1"/>
          </p:cNvSpPr>
          <p:nvPr>
            <p:ph type="sldImg"/>
          </p:nvPr>
        </p:nvSpPr>
        <p:spPr>
          <a:ln cap="flat"/>
        </p:spPr>
      </p:sp>
      <p:sp>
        <p:nvSpPr>
          <p:cNvPr id="57856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82086011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B0BDA66-BFE7-481F-AF7F-9A0A0A6264FE}" type="slidenum">
              <a:rPr lang="en-US"/>
              <a:pPr/>
              <a:t>84</a:t>
            </a:fld>
            <a:endParaRPr lang="en-US"/>
          </a:p>
        </p:txBody>
      </p:sp>
      <p:sp>
        <p:nvSpPr>
          <p:cNvPr id="576514" name="Rectangle 2"/>
          <p:cNvSpPr>
            <a:spLocks noGrp="1" noRot="1" noChangeAspect="1" noChangeArrowheads="1" noTextEdit="1"/>
          </p:cNvSpPr>
          <p:nvPr>
            <p:ph type="sldImg"/>
          </p:nvPr>
        </p:nvSpPr>
        <p:spPr>
          <a:ln cap="flat"/>
        </p:spPr>
      </p:sp>
      <p:sp>
        <p:nvSpPr>
          <p:cNvPr id="576515"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55248497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9E75531-8854-44FE-94C2-C7BCD73C2009}" type="slidenum">
              <a:rPr lang="en-US"/>
              <a:pPr/>
              <a:t>85</a:t>
            </a:fld>
            <a:endParaRPr lang="en-US"/>
          </a:p>
        </p:txBody>
      </p:sp>
      <p:sp>
        <p:nvSpPr>
          <p:cNvPr id="574466" name="Rectangle 2"/>
          <p:cNvSpPr>
            <a:spLocks noGrp="1" noRot="1" noChangeAspect="1" noChangeArrowheads="1" noTextEdit="1"/>
          </p:cNvSpPr>
          <p:nvPr>
            <p:ph type="sldImg"/>
          </p:nvPr>
        </p:nvSpPr>
        <p:spPr>
          <a:ln cap="flat"/>
        </p:spPr>
      </p:sp>
      <p:sp>
        <p:nvSpPr>
          <p:cNvPr id="574467"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13809359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34B66ED-666A-4DE3-91AA-E3C2FFDC09F9}" type="slidenum">
              <a:rPr lang="en-US"/>
              <a:pPr/>
              <a:t>86</a:t>
            </a:fld>
            <a:endParaRPr lang="en-US"/>
          </a:p>
        </p:txBody>
      </p:sp>
      <p:sp>
        <p:nvSpPr>
          <p:cNvPr id="572418" name="Rectangle 2"/>
          <p:cNvSpPr>
            <a:spLocks noGrp="1" noRot="1" noChangeAspect="1" noChangeArrowheads="1" noTextEdit="1"/>
          </p:cNvSpPr>
          <p:nvPr>
            <p:ph type="sldImg"/>
          </p:nvPr>
        </p:nvSpPr>
        <p:spPr>
          <a:ln cap="flat"/>
        </p:spPr>
      </p:sp>
      <p:sp>
        <p:nvSpPr>
          <p:cNvPr id="572419"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1441013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FE2A5E5-3963-4D46-9860-7CD64CBB66A2}" type="slidenum">
              <a:rPr lang="en-US"/>
              <a:pPr/>
              <a:t>10</a:t>
            </a:fld>
            <a:endParaRPr lang="en-US"/>
          </a:p>
        </p:txBody>
      </p:sp>
      <p:sp>
        <p:nvSpPr>
          <p:cNvPr id="20482" name="Rectangle 2"/>
          <p:cNvSpPr>
            <a:spLocks noGrp="1" noRot="1" noChangeAspect="1" noChangeArrowheads="1" noTextEdit="1"/>
          </p:cNvSpPr>
          <p:nvPr>
            <p:ph type="sldImg"/>
          </p:nvPr>
        </p:nvSpPr>
        <p:spPr>
          <a:ln cap="flat"/>
        </p:spPr>
      </p:sp>
      <p:sp>
        <p:nvSpPr>
          <p:cNvPr id="20483"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128402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233857B-74E0-4BDA-9844-68E3D4A2FDF8}" type="slidenum">
              <a:rPr lang="en-US"/>
              <a:pPr/>
              <a:t>12</a:t>
            </a:fld>
            <a:endParaRPr lang="en-US"/>
          </a:p>
        </p:txBody>
      </p:sp>
      <p:sp>
        <p:nvSpPr>
          <p:cNvPr id="22530" name="Rectangle 2"/>
          <p:cNvSpPr>
            <a:spLocks noGrp="1" noRot="1" noChangeAspect="1" noChangeArrowheads="1" noTextEdit="1"/>
          </p:cNvSpPr>
          <p:nvPr>
            <p:ph type="sldImg"/>
          </p:nvPr>
        </p:nvSpPr>
        <p:spPr>
          <a:ln cap="flat"/>
        </p:spPr>
      </p:sp>
      <p:sp>
        <p:nvSpPr>
          <p:cNvPr id="22531" name="Rectangle 3"/>
          <p:cNvSpPr>
            <a:spLocks noGrp="1" noChangeArrowheads="1"/>
          </p:cNvSpPr>
          <p:nvPr>
            <p:ph type="body" idx="1"/>
          </p:nvPr>
        </p:nvSpPr>
        <p:spPr>
          <a:ln/>
        </p:spPr>
        <p:txBody>
          <a:bodyPr/>
          <a:lstStyle/>
          <a:p>
            <a:endParaRPr lang="fr-FR"/>
          </a:p>
        </p:txBody>
      </p:sp>
    </p:spTree>
    <p:extLst>
      <p:ext uri="{BB962C8B-B14F-4D97-AF65-F5344CB8AC3E}">
        <p14:creationId xmlns:p14="http://schemas.microsoft.com/office/powerpoint/2010/main" xmlns="" val="254633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3074" name="AutoShape 2"/>
          <p:cNvSpPr>
            <a:spLocks noChangeArrowheads="1"/>
          </p:cNvSpPr>
          <p:nvPr/>
        </p:nvSpPr>
        <p:spPr bwMode="auto">
          <a:xfrm>
            <a:off x="1600200" y="-2209800"/>
            <a:ext cx="9144000" cy="9067800"/>
          </a:xfrm>
          <a:prstGeom prst="diamond">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endParaRPr lang="fr-FR"/>
          </a:p>
        </p:txBody>
      </p:sp>
      <p:sp>
        <p:nvSpPr>
          <p:cNvPr id="3075" name="Rectangle 3"/>
          <p:cNvSpPr>
            <a:spLocks noGrp="1" noChangeArrowheads="1"/>
          </p:cNvSpPr>
          <p:nvPr>
            <p:ph type="ctrTitle" sz="quarter"/>
          </p:nvPr>
        </p:nvSpPr>
        <p:spPr>
          <a:xfrm>
            <a:off x="914400" y="1524000"/>
            <a:ext cx="7772400" cy="1143000"/>
          </a:xfrm>
        </p:spPr>
        <p:txBody>
          <a:bodyPr/>
          <a:lstStyle>
            <a:lvl1pPr>
              <a:defRPr/>
            </a:lvl1pPr>
          </a:lstStyle>
          <a:p>
            <a:r>
              <a:rPr lang="en-US"/>
              <a:t>Click to edit Master Title Style</a:t>
            </a:r>
          </a:p>
        </p:txBody>
      </p:sp>
      <p:sp>
        <p:nvSpPr>
          <p:cNvPr id="3076" name="Rectangle 4"/>
          <p:cNvSpPr>
            <a:spLocks noGrp="1" noChangeArrowheads="1"/>
          </p:cNvSpPr>
          <p:nvPr>
            <p:ph type="subTitle" sz="quarter" idx="1"/>
          </p:nvPr>
        </p:nvSpPr>
        <p:spPr>
          <a:xfrm>
            <a:off x="914400" y="3276600"/>
            <a:ext cx="6400800" cy="1752600"/>
          </a:xfrm>
        </p:spPr>
        <p:txBody>
          <a:bodyPr/>
          <a:lstStyle>
            <a:lvl1pPr marL="0" indent="0" algn="ctr">
              <a:buFontTx/>
              <a:buNone/>
              <a:defRPr/>
            </a:lvl1pPr>
          </a:lstStyle>
          <a:p>
            <a:r>
              <a:rPr lang="en-US"/>
              <a:t>Click to edit Master subtitle style</a:t>
            </a:r>
          </a:p>
        </p:txBody>
      </p:sp>
      <p:sp>
        <p:nvSpPr>
          <p:cNvPr id="3077" name="Rectangle 5"/>
          <p:cNvSpPr>
            <a:spLocks noChangeArrowheads="1"/>
          </p:cNvSpPr>
          <p:nvPr/>
        </p:nvSpPr>
        <p:spPr bwMode="auto">
          <a:xfrm>
            <a:off x="0" y="0"/>
            <a:ext cx="381000" cy="6858000"/>
          </a:xfrm>
          <a:prstGeom prst="rect">
            <a:avLst/>
          </a:prstGeom>
          <a:solidFill>
            <a:schemeClr val="accent2"/>
          </a:solidFill>
          <a:ln w="9525">
            <a:noFill/>
            <a:miter lim="800000"/>
            <a:headEnd/>
            <a:tailEnd/>
          </a:ln>
          <a:effectLst/>
        </p:spPr>
        <p:txBody>
          <a:bodyPr wrap="none" anchor="ctr"/>
          <a:lstStyle/>
          <a:p>
            <a:endParaRPr lang="fr-FR"/>
          </a:p>
        </p:txBody>
      </p:sp>
      <p:sp>
        <p:nvSpPr>
          <p:cNvPr id="3078" name="Rectangle 6"/>
          <p:cNvSpPr>
            <a:spLocks noChangeArrowheads="1"/>
          </p:cNvSpPr>
          <p:nvPr/>
        </p:nvSpPr>
        <p:spPr bwMode="auto">
          <a:xfrm>
            <a:off x="0" y="0"/>
            <a:ext cx="381000" cy="2286000"/>
          </a:xfrm>
          <a:prstGeom prst="rect">
            <a:avLst/>
          </a:prstGeom>
          <a:solidFill>
            <a:schemeClr val="accent1"/>
          </a:solidFill>
          <a:ln w="9525">
            <a:noFill/>
            <a:miter lim="800000"/>
            <a:headEnd/>
            <a:tailEnd/>
          </a:ln>
          <a:effectLst/>
        </p:spPr>
        <p:txBody>
          <a:bodyPr wrap="none" anchor="ctr"/>
          <a:lstStyle/>
          <a:p>
            <a:endParaRPr lang="fr-FR"/>
          </a:p>
        </p:txBody>
      </p:sp>
      <p:sp>
        <p:nvSpPr>
          <p:cNvPr id="3079" name="Rectangle 7"/>
          <p:cNvSpPr>
            <a:spLocks noGrp="1" noChangeArrowheads="1"/>
          </p:cNvSpPr>
          <p:nvPr>
            <p:ph type="dt" sz="quarter" idx="2"/>
          </p:nvPr>
        </p:nvSpPr>
        <p:spPr/>
        <p:txBody>
          <a:bodyPr/>
          <a:lstStyle>
            <a:lvl1pPr>
              <a:defRPr/>
            </a:lvl1pPr>
          </a:lstStyle>
          <a:p>
            <a:endParaRPr lang="en-US"/>
          </a:p>
        </p:txBody>
      </p:sp>
      <p:sp>
        <p:nvSpPr>
          <p:cNvPr id="3080" name="Rectangle 8"/>
          <p:cNvSpPr>
            <a:spLocks noGrp="1" noChangeArrowheads="1"/>
          </p:cNvSpPr>
          <p:nvPr>
            <p:ph type="ftr" sz="quarter" idx="3"/>
          </p:nvPr>
        </p:nvSpPr>
        <p:spPr/>
        <p:txBody>
          <a:bodyPr/>
          <a:lstStyle>
            <a:lvl1pPr>
              <a:defRPr/>
            </a:lvl1pPr>
          </a:lstStyle>
          <a:p>
            <a:r>
              <a:rPr lang="en-US"/>
              <a:t>Copyright © 2009 Pearson Education, Inc.  Publishing as Prentice Hall</a:t>
            </a:r>
          </a:p>
          <a:p>
            <a:endParaRPr lang="en-US"/>
          </a:p>
        </p:txBody>
      </p:sp>
      <p:sp>
        <p:nvSpPr>
          <p:cNvPr id="3081" name="Rectangle 9"/>
          <p:cNvSpPr>
            <a:spLocks noGrp="1" noChangeArrowheads="1"/>
          </p:cNvSpPr>
          <p:nvPr>
            <p:ph type="sldNum" sz="quarter" idx="4"/>
          </p:nvPr>
        </p:nvSpPr>
        <p:spPr/>
        <p:txBody>
          <a:bodyPr/>
          <a:lstStyle>
            <a:lvl1pPr>
              <a:defRPr/>
            </a:lvl1pPr>
          </a:lstStyle>
          <a:p>
            <a:fld id="{0E2D8989-C71E-4FD7-BF04-23D328C7A2CC}" type="slidenum">
              <a:rPr lang="en-US"/>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lvl1pPr>
              <a:defRPr/>
            </a:lvl1pPr>
          </a:lstStyle>
          <a:p>
            <a:fld id="{71EA8804-ED5D-4896-940E-DAA7E1DB3DBB}" type="slidenum">
              <a:rPr lang="en-US"/>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72250" y="609600"/>
            <a:ext cx="1885950" cy="53340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914400" y="609600"/>
            <a:ext cx="5505450" cy="53340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lvl1pPr>
              <a:defRPr/>
            </a:lvl1pPr>
          </a:lstStyle>
          <a:p>
            <a:fld id="{04F34596-586F-4724-A138-6E0D3BE8826A}" type="slidenum">
              <a:rPr lang="en-US"/>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914400" y="609600"/>
            <a:ext cx="73152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914400" y="2286000"/>
            <a:ext cx="7543800" cy="3657600"/>
          </a:xfrm>
        </p:spPr>
        <p:txBody>
          <a:bodyPr/>
          <a:lstStyle/>
          <a:p>
            <a:endParaRPr lang="fr-FR"/>
          </a:p>
        </p:txBody>
      </p:sp>
      <p:sp>
        <p:nvSpPr>
          <p:cNvPr id="4" name="Espace réservé de la date 3"/>
          <p:cNvSpPr>
            <a:spLocks noGrp="1"/>
          </p:cNvSpPr>
          <p:nvPr>
            <p:ph type="dt" sz="half" idx="10"/>
          </p:nvPr>
        </p:nvSpPr>
        <p:spPr>
          <a:xfrm>
            <a:off x="838200" y="5943600"/>
            <a:ext cx="1905000" cy="304800"/>
          </a:xfrm>
        </p:spPr>
        <p:txBody>
          <a:bodyPr/>
          <a:lstStyle>
            <a:lvl1pPr>
              <a:defRPr/>
            </a:lvl1pPr>
          </a:lstStyle>
          <a:p>
            <a:endParaRPr lang="en-US"/>
          </a:p>
        </p:txBody>
      </p:sp>
      <p:sp>
        <p:nvSpPr>
          <p:cNvPr id="5" name="Espace réservé du pied de page 4"/>
          <p:cNvSpPr>
            <a:spLocks noGrp="1"/>
          </p:cNvSpPr>
          <p:nvPr>
            <p:ph type="ftr" sz="quarter" idx="11"/>
          </p:nvPr>
        </p:nvSpPr>
        <p:spPr>
          <a:xfrm>
            <a:off x="1676400" y="6629400"/>
            <a:ext cx="2895600" cy="457200"/>
          </a:xfrm>
        </p:spPr>
        <p:txBody>
          <a:bodyPr/>
          <a:lstStyle>
            <a:lvl1pPr>
              <a:defRPr/>
            </a:lvl1p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a:xfrm>
            <a:off x="3733800" y="6248400"/>
            <a:ext cx="1905000" cy="457200"/>
          </a:xfrm>
        </p:spPr>
        <p:txBody>
          <a:bodyPr/>
          <a:lstStyle>
            <a:lvl1pPr>
              <a:defRPr/>
            </a:lvl1pPr>
          </a:lstStyle>
          <a:p>
            <a:fld id="{AE025B6A-FF26-4CBD-BBCA-6D62A2597988}" type="slidenum">
              <a:rPr lang="en-US"/>
              <a:pPr/>
              <a:t>‹N°›</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914400" y="609600"/>
            <a:ext cx="73152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914400" y="2286000"/>
            <a:ext cx="3695700" cy="36576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762500" y="2286000"/>
            <a:ext cx="3695700" cy="36576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838200" y="5943600"/>
            <a:ext cx="1905000" cy="304800"/>
          </a:xfrm>
        </p:spPr>
        <p:txBody>
          <a:bodyPr/>
          <a:lstStyle>
            <a:lvl1pPr>
              <a:defRPr/>
            </a:lvl1pPr>
          </a:lstStyle>
          <a:p>
            <a:endParaRPr lang="en-US"/>
          </a:p>
        </p:txBody>
      </p:sp>
      <p:sp>
        <p:nvSpPr>
          <p:cNvPr id="6" name="Espace réservé du pied de page 5"/>
          <p:cNvSpPr>
            <a:spLocks noGrp="1"/>
          </p:cNvSpPr>
          <p:nvPr>
            <p:ph type="ftr" sz="quarter" idx="11"/>
          </p:nvPr>
        </p:nvSpPr>
        <p:spPr>
          <a:xfrm>
            <a:off x="1676400" y="6629400"/>
            <a:ext cx="2895600" cy="457200"/>
          </a:xfrm>
        </p:spPr>
        <p:txBody>
          <a:bodyPr/>
          <a:lstStyle>
            <a:lvl1pPr>
              <a:defRPr/>
            </a:lvl1pPr>
          </a:lstStyle>
          <a:p>
            <a:r>
              <a:rPr lang="en-US"/>
              <a:t>Copyright © 2009 Pearson Education, Inc.  Publishing as Prentice Hall</a:t>
            </a:r>
          </a:p>
          <a:p>
            <a:endParaRPr lang="en-US"/>
          </a:p>
        </p:txBody>
      </p:sp>
      <p:sp>
        <p:nvSpPr>
          <p:cNvPr id="7" name="Espace réservé du numéro de diapositive 6"/>
          <p:cNvSpPr>
            <a:spLocks noGrp="1"/>
          </p:cNvSpPr>
          <p:nvPr>
            <p:ph type="sldNum" sz="quarter" idx="12"/>
          </p:nvPr>
        </p:nvSpPr>
        <p:spPr>
          <a:xfrm>
            <a:off x="3733800" y="6248400"/>
            <a:ext cx="1905000" cy="457200"/>
          </a:xfrm>
        </p:spPr>
        <p:txBody>
          <a:bodyPr/>
          <a:lstStyle>
            <a:lvl1pPr>
              <a:defRPr/>
            </a:lvl1pPr>
          </a:lstStyle>
          <a:p>
            <a:fld id="{77F607AB-1079-4035-893D-69EB93339FFE}" type="slidenum">
              <a:rPr lang="en-US"/>
              <a:pPr/>
              <a:t>‹N°›</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re et graphique ou organigramme hiérarchique">
    <p:spTree>
      <p:nvGrpSpPr>
        <p:cNvPr id="1" name=""/>
        <p:cNvGrpSpPr/>
        <p:nvPr/>
      </p:nvGrpSpPr>
      <p:grpSpPr>
        <a:xfrm>
          <a:off x="0" y="0"/>
          <a:ext cx="0" cy="0"/>
          <a:chOff x="0" y="0"/>
          <a:chExt cx="0" cy="0"/>
        </a:xfrm>
      </p:grpSpPr>
      <p:sp>
        <p:nvSpPr>
          <p:cNvPr id="2" name="Titre 1"/>
          <p:cNvSpPr>
            <a:spLocks noGrp="1"/>
          </p:cNvSpPr>
          <p:nvPr>
            <p:ph type="title"/>
          </p:nvPr>
        </p:nvSpPr>
        <p:spPr>
          <a:xfrm>
            <a:off x="914400" y="609600"/>
            <a:ext cx="7315200" cy="1143000"/>
          </a:xfrm>
        </p:spPr>
        <p:txBody>
          <a:bodyPr/>
          <a:lstStyle/>
          <a:p>
            <a:r>
              <a:rPr lang="fr-FR" smtClean="0"/>
              <a:t>Cliquez pour modifier le style du titre</a:t>
            </a:r>
            <a:endParaRPr lang="fr-FR"/>
          </a:p>
        </p:txBody>
      </p:sp>
      <p:sp>
        <p:nvSpPr>
          <p:cNvPr id="3" name="Espace réservé du graphique SmartArt 2"/>
          <p:cNvSpPr>
            <a:spLocks noGrp="1"/>
          </p:cNvSpPr>
          <p:nvPr>
            <p:ph type="dgm" idx="1"/>
          </p:nvPr>
        </p:nvSpPr>
        <p:spPr>
          <a:xfrm>
            <a:off x="914400" y="2286000"/>
            <a:ext cx="7543800" cy="3657600"/>
          </a:xfrm>
        </p:spPr>
        <p:txBody>
          <a:bodyPr/>
          <a:lstStyle/>
          <a:p>
            <a:endParaRPr lang="fr-FR"/>
          </a:p>
        </p:txBody>
      </p:sp>
      <p:sp>
        <p:nvSpPr>
          <p:cNvPr id="4" name="Espace réservé de la date 3"/>
          <p:cNvSpPr>
            <a:spLocks noGrp="1"/>
          </p:cNvSpPr>
          <p:nvPr>
            <p:ph type="dt" sz="half" idx="10"/>
          </p:nvPr>
        </p:nvSpPr>
        <p:spPr>
          <a:xfrm>
            <a:off x="838200" y="5943600"/>
            <a:ext cx="1905000" cy="304800"/>
          </a:xfrm>
        </p:spPr>
        <p:txBody>
          <a:bodyPr/>
          <a:lstStyle>
            <a:lvl1pPr>
              <a:defRPr/>
            </a:lvl1pPr>
          </a:lstStyle>
          <a:p>
            <a:endParaRPr lang="en-US"/>
          </a:p>
        </p:txBody>
      </p:sp>
      <p:sp>
        <p:nvSpPr>
          <p:cNvPr id="5" name="Espace réservé du pied de page 4"/>
          <p:cNvSpPr>
            <a:spLocks noGrp="1"/>
          </p:cNvSpPr>
          <p:nvPr>
            <p:ph type="ftr" sz="quarter" idx="11"/>
          </p:nvPr>
        </p:nvSpPr>
        <p:spPr>
          <a:xfrm>
            <a:off x="1676400" y="6629400"/>
            <a:ext cx="2895600" cy="457200"/>
          </a:xfrm>
        </p:spPr>
        <p:txBody>
          <a:bodyPr/>
          <a:lstStyle>
            <a:lvl1pPr>
              <a:defRPr/>
            </a:lvl1p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a:xfrm>
            <a:off x="3733800" y="6248400"/>
            <a:ext cx="1905000" cy="457200"/>
          </a:xfrm>
        </p:spPr>
        <p:txBody>
          <a:bodyPr/>
          <a:lstStyle>
            <a:lvl1pPr>
              <a:defRPr/>
            </a:lvl1pPr>
          </a:lstStyle>
          <a:p>
            <a:fld id="{861BC390-BA68-42FE-86FA-566B64E2AD4A}" type="slidenum">
              <a:rPr lang="en-US"/>
              <a:pPr/>
              <a:t>‹N°›</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914400" y="609600"/>
            <a:ext cx="7543800" cy="5334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e la date 2"/>
          <p:cNvSpPr>
            <a:spLocks noGrp="1"/>
          </p:cNvSpPr>
          <p:nvPr>
            <p:ph type="dt" sz="half" idx="10"/>
          </p:nvPr>
        </p:nvSpPr>
        <p:spPr>
          <a:xfrm>
            <a:off x="838200" y="5943600"/>
            <a:ext cx="1905000" cy="304800"/>
          </a:xfrm>
        </p:spPr>
        <p:txBody>
          <a:bodyPr/>
          <a:lstStyle>
            <a:lvl1pPr>
              <a:defRPr/>
            </a:lvl1pPr>
          </a:lstStyle>
          <a:p>
            <a:endParaRPr lang="en-US"/>
          </a:p>
        </p:txBody>
      </p:sp>
      <p:sp>
        <p:nvSpPr>
          <p:cNvPr id="4" name="Espace réservé du pied de page 3"/>
          <p:cNvSpPr>
            <a:spLocks noGrp="1"/>
          </p:cNvSpPr>
          <p:nvPr>
            <p:ph type="ftr" sz="quarter" idx="11"/>
          </p:nvPr>
        </p:nvSpPr>
        <p:spPr>
          <a:xfrm>
            <a:off x="1676400" y="6629400"/>
            <a:ext cx="2895600" cy="457200"/>
          </a:xfrm>
        </p:spPr>
        <p:txBody>
          <a:bodyPr/>
          <a:lstStyle>
            <a:lvl1pPr>
              <a:defRPr/>
            </a:lvl1pPr>
          </a:lstStyle>
          <a:p>
            <a:r>
              <a:rPr lang="en-US"/>
              <a:t>Copyright © 2009 Pearson Education, Inc.  Publishing as Prentice Hall</a:t>
            </a:r>
          </a:p>
          <a:p>
            <a:endParaRPr lang="en-US"/>
          </a:p>
        </p:txBody>
      </p:sp>
      <p:sp>
        <p:nvSpPr>
          <p:cNvPr id="5" name="Espace réservé du numéro de diapositive 4"/>
          <p:cNvSpPr>
            <a:spLocks noGrp="1"/>
          </p:cNvSpPr>
          <p:nvPr>
            <p:ph type="sldNum" sz="quarter" idx="12"/>
          </p:nvPr>
        </p:nvSpPr>
        <p:spPr>
          <a:xfrm>
            <a:off x="3733800" y="6248400"/>
            <a:ext cx="1905000" cy="457200"/>
          </a:xfrm>
        </p:spPr>
        <p:txBody>
          <a:bodyPr/>
          <a:lstStyle>
            <a:lvl1pPr>
              <a:defRPr/>
            </a:lvl1pPr>
          </a:lstStyle>
          <a:p>
            <a:fld id="{3455E672-C5A9-458C-9CCA-2A603A552F62}" type="slidenum">
              <a:rPr lang="en-US"/>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lvl1pPr>
              <a:defRPr/>
            </a:lvl1pPr>
          </a:lstStyle>
          <a:p>
            <a:fld id="{6EF62CB9-56FB-4BA0-8B7D-2DF2BAA37602}" type="slidenum">
              <a:rPr lang="en-US"/>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lvl1pPr>
              <a:defRPr/>
            </a:lvl1pPr>
          </a:lstStyle>
          <a:p>
            <a:fld id="{545AE1B7-CEA4-4C5C-9AC0-901B567155F7}" type="slidenum">
              <a:rPr lang="en-US"/>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914400" y="2286000"/>
            <a:ext cx="36957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762500" y="2286000"/>
            <a:ext cx="36957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7" name="Espace réservé du numéro de diapositive 6"/>
          <p:cNvSpPr>
            <a:spLocks noGrp="1"/>
          </p:cNvSpPr>
          <p:nvPr>
            <p:ph type="sldNum" sz="quarter" idx="12"/>
          </p:nvPr>
        </p:nvSpPr>
        <p:spPr/>
        <p:txBody>
          <a:bodyPr/>
          <a:lstStyle>
            <a:lvl1pPr>
              <a:defRPr/>
            </a:lvl1pPr>
          </a:lstStyle>
          <a:p>
            <a:fld id="{5CE43AB7-10F9-4863-A3C6-057AECF4900D}" type="slidenum">
              <a:rPr lang="en-US"/>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9" name="Espace réservé du numéro de diapositive 8"/>
          <p:cNvSpPr>
            <a:spLocks noGrp="1"/>
          </p:cNvSpPr>
          <p:nvPr>
            <p:ph type="sldNum" sz="quarter" idx="12"/>
          </p:nvPr>
        </p:nvSpPr>
        <p:spPr/>
        <p:txBody>
          <a:bodyPr/>
          <a:lstStyle>
            <a:lvl1pPr>
              <a:defRPr/>
            </a:lvl1pPr>
          </a:lstStyle>
          <a:p>
            <a:fld id="{79B10A8D-89D5-4176-84DA-D938ACDA0B18}" type="slidenum">
              <a:rPr lang="en-US"/>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5" name="Espace réservé du numéro de diapositive 4"/>
          <p:cNvSpPr>
            <a:spLocks noGrp="1"/>
          </p:cNvSpPr>
          <p:nvPr>
            <p:ph type="sldNum" sz="quarter" idx="12"/>
          </p:nvPr>
        </p:nvSpPr>
        <p:spPr/>
        <p:txBody>
          <a:bodyPr/>
          <a:lstStyle>
            <a:lvl1pPr>
              <a:defRPr/>
            </a:lvl1pPr>
          </a:lstStyle>
          <a:p>
            <a:fld id="{DF6719EC-6DFA-4E90-9822-3EB904929E71}" type="slidenum">
              <a:rPr lang="en-US"/>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4" name="Espace réservé du numéro de diapositive 3"/>
          <p:cNvSpPr>
            <a:spLocks noGrp="1"/>
          </p:cNvSpPr>
          <p:nvPr>
            <p:ph type="sldNum" sz="quarter" idx="12"/>
          </p:nvPr>
        </p:nvSpPr>
        <p:spPr/>
        <p:txBody>
          <a:bodyPr/>
          <a:lstStyle>
            <a:lvl1pPr>
              <a:defRPr/>
            </a:lvl1pPr>
          </a:lstStyle>
          <a:p>
            <a:fld id="{5E84DCF3-DC41-4AE3-8AF8-A759990ABB01}" type="slidenum">
              <a:rPr lang="en-US"/>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7" name="Espace réservé du numéro de diapositive 6"/>
          <p:cNvSpPr>
            <a:spLocks noGrp="1"/>
          </p:cNvSpPr>
          <p:nvPr>
            <p:ph type="sldNum" sz="quarter" idx="12"/>
          </p:nvPr>
        </p:nvSpPr>
        <p:spPr/>
        <p:txBody>
          <a:bodyPr/>
          <a:lstStyle>
            <a:lvl1pPr>
              <a:defRPr/>
            </a:lvl1pPr>
          </a:lstStyle>
          <a:p>
            <a:fld id="{BCB54A08-EA97-40F7-B72A-C1AC2718798C}" type="slidenum">
              <a:rPr lang="en-US"/>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a:t>Copyright © 2009 Pearson Education, Inc.  Publishing as Prentice Hall</a:t>
            </a:r>
          </a:p>
          <a:p>
            <a:endParaRPr lang="en-US"/>
          </a:p>
        </p:txBody>
      </p:sp>
      <p:sp>
        <p:nvSpPr>
          <p:cNvPr id="7" name="Espace réservé du numéro de diapositive 6"/>
          <p:cNvSpPr>
            <a:spLocks noGrp="1"/>
          </p:cNvSpPr>
          <p:nvPr>
            <p:ph type="sldNum" sz="quarter" idx="12"/>
          </p:nvPr>
        </p:nvSpPr>
        <p:spPr/>
        <p:txBody>
          <a:bodyPr/>
          <a:lstStyle>
            <a:lvl1pPr>
              <a:defRPr/>
            </a:lvl1pPr>
          </a:lstStyle>
          <a:p>
            <a:fld id="{C8A74044-E2BA-4B2F-B6C8-4E3E960CDB31}" type="slidenum">
              <a:rPr lang="en-US"/>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hlink"/>
            </a:gs>
            <a:gs pos="100000">
              <a:schemeClr val="bg1"/>
            </a:gs>
          </a:gsLst>
          <a:lin ang="5400000" scaled="1"/>
        </a:gradFill>
        <a:effectLst/>
      </p:bgPr>
    </p:bg>
    <p:spTree>
      <p:nvGrpSpPr>
        <p:cNvPr id="1" name=""/>
        <p:cNvGrpSpPr/>
        <p:nvPr/>
      </p:nvGrpSpPr>
      <p:grpSpPr>
        <a:xfrm>
          <a:off x="0" y="0"/>
          <a:ext cx="0" cy="0"/>
          <a:chOff x="0" y="0"/>
          <a:chExt cx="0" cy="0"/>
        </a:xfrm>
      </p:grpSpPr>
      <p:sp>
        <p:nvSpPr>
          <p:cNvPr id="1026" name="AutoShape 2"/>
          <p:cNvSpPr>
            <a:spLocks noChangeArrowheads="1"/>
          </p:cNvSpPr>
          <p:nvPr/>
        </p:nvSpPr>
        <p:spPr bwMode="auto">
          <a:xfrm>
            <a:off x="1600200" y="-2209800"/>
            <a:ext cx="9144000" cy="9067800"/>
          </a:xfrm>
          <a:prstGeom prst="diamond">
            <a:avLst/>
          </a:prstGeom>
          <a:gradFill rotWithShape="0">
            <a:gsLst>
              <a:gs pos="0">
                <a:schemeClr val="bg1"/>
              </a:gs>
              <a:gs pos="100000">
                <a:schemeClr val="folHlink"/>
              </a:gs>
            </a:gsLst>
            <a:lin ang="5400000" scaled="1"/>
          </a:gradFill>
          <a:ln w="9525">
            <a:noFill/>
            <a:miter lim="800000"/>
            <a:headEnd/>
            <a:tailEnd/>
          </a:ln>
          <a:effectLst/>
        </p:spPr>
        <p:txBody>
          <a:bodyPr wrap="none" anchor="ctr"/>
          <a:lstStyle/>
          <a:p>
            <a:endParaRPr lang="fr-FR"/>
          </a:p>
        </p:txBody>
      </p:sp>
      <p:sp>
        <p:nvSpPr>
          <p:cNvPr id="1027" name="Rectangle 3"/>
          <p:cNvSpPr>
            <a:spLocks noGrp="1" noChangeArrowheads="1"/>
          </p:cNvSpPr>
          <p:nvPr>
            <p:ph type="title"/>
          </p:nvPr>
        </p:nvSpPr>
        <p:spPr bwMode="auto">
          <a:xfrm>
            <a:off x="914400" y="609600"/>
            <a:ext cx="73152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914400" y="2286000"/>
            <a:ext cx="7543800" cy="36576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 </a:t>
            </a:r>
          </a:p>
          <a:p>
            <a:pPr lvl="3"/>
            <a:r>
              <a:rPr lang="en-US" smtClean="0"/>
              <a:t>Fourth level</a:t>
            </a:r>
          </a:p>
          <a:p>
            <a:pPr lvl="4"/>
            <a:r>
              <a:rPr lang="en-US" smtClean="0"/>
              <a:t>Fifth level</a:t>
            </a:r>
          </a:p>
          <a:p>
            <a:pPr lvl="0"/>
            <a:endParaRPr lang="en-US" smtClean="0"/>
          </a:p>
        </p:txBody>
      </p:sp>
      <p:sp>
        <p:nvSpPr>
          <p:cNvPr id="1029" name="Rectangle 5"/>
          <p:cNvSpPr>
            <a:spLocks noChangeArrowheads="1"/>
          </p:cNvSpPr>
          <p:nvPr/>
        </p:nvSpPr>
        <p:spPr bwMode="auto">
          <a:xfrm>
            <a:off x="0" y="0"/>
            <a:ext cx="381000" cy="6858000"/>
          </a:xfrm>
          <a:prstGeom prst="rect">
            <a:avLst/>
          </a:prstGeom>
          <a:solidFill>
            <a:schemeClr val="accent2"/>
          </a:solidFill>
          <a:ln w="9525">
            <a:noFill/>
            <a:miter lim="800000"/>
            <a:headEnd/>
            <a:tailEnd/>
          </a:ln>
          <a:effectLst/>
        </p:spPr>
        <p:txBody>
          <a:bodyPr wrap="none" anchor="ctr"/>
          <a:lstStyle/>
          <a:p>
            <a:endParaRPr lang="fr-FR"/>
          </a:p>
        </p:txBody>
      </p:sp>
      <p:sp>
        <p:nvSpPr>
          <p:cNvPr id="1030" name="Rectangle 6"/>
          <p:cNvSpPr>
            <a:spLocks noChangeArrowheads="1"/>
          </p:cNvSpPr>
          <p:nvPr/>
        </p:nvSpPr>
        <p:spPr bwMode="auto">
          <a:xfrm>
            <a:off x="0" y="0"/>
            <a:ext cx="381000" cy="2286000"/>
          </a:xfrm>
          <a:prstGeom prst="rect">
            <a:avLst/>
          </a:prstGeom>
          <a:solidFill>
            <a:schemeClr val="accent1"/>
          </a:solidFill>
          <a:ln w="9525">
            <a:noFill/>
            <a:miter lim="800000"/>
            <a:headEnd/>
            <a:tailEnd/>
          </a:ln>
          <a:effectLst/>
        </p:spPr>
        <p:txBody>
          <a:bodyPr wrap="none" anchor="ctr"/>
          <a:lstStyle/>
          <a:p>
            <a:endParaRPr lang="fr-FR"/>
          </a:p>
        </p:txBody>
      </p:sp>
      <p:sp>
        <p:nvSpPr>
          <p:cNvPr id="1031" name="Rectangle 7"/>
          <p:cNvSpPr>
            <a:spLocks noGrp="1" noChangeArrowheads="1"/>
          </p:cNvSpPr>
          <p:nvPr>
            <p:ph type="dt" sz="half" idx="2"/>
          </p:nvPr>
        </p:nvSpPr>
        <p:spPr bwMode="auto">
          <a:xfrm>
            <a:off x="838200" y="5943600"/>
            <a:ext cx="1905000" cy="304800"/>
          </a:xfrm>
          <a:prstGeom prst="rect">
            <a:avLst/>
          </a:prstGeom>
          <a:noFill/>
          <a:ln w="9525">
            <a:noFill/>
            <a:miter lim="800000"/>
            <a:headEnd/>
            <a:tailEnd/>
          </a:ln>
          <a:effectLst/>
        </p:spPr>
        <p:txBody>
          <a:bodyPr vert="horz" wrap="none" lIns="92075" tIns="46038" rIns="92075" bIns="46038" numCol="1" anchor="t" anchorCtr="0" compatLnSpc="1">
            <a:prstTxWarp prst="textNoShape">
              <a:avLst/>
            </a:prstTxWarp>
          </a:bodyPr>
          <a:lstStyle>
            <a:lvl1pPr>
              <a:spcBef>
                <a:spcPct val="20000"/>
              </a:spcBef>
              <a:buClrTx/>
              <a:defRPr sz="1400" i="0"/>
            </a:lvl1pPr>
          </a:lstStyle>
          <a:p>
            <a:endParaRPr lang="en-US"/>
          </a:p>
        </p:txBody>
      </p:sp>
      <p:sp>
        <p:nvSpPr>
          <p:cNvPr id="1032" name="Rectangle 8"/>
          <p:cNvSpPr>
            <a:spLocks noGrp="1" noChangeArrowheads="1"/>
          </p:cNvSpPr>
          <p:nvPr>
            <p:ph type="ftr" sz="quarter" idx="3"/>
          </p:nvPr>
        </p:nvSpPr>
        <p:spPr bwMode="auto">
          <a:xfrm>
            <a:off x="1676400" y="6629400"/>
            <a:ext cx="2895600" cy="457200"/>
          </a:xfrm>
          <a:prstGeom prst="rect">
            <a:avLst/>
          </a:prstGeom>
          <a:noFill/>
          <a:ln w="9525">
            <a:noFill/>
            <a:miter lim="800000"/>
            <a:headEnd/>
            <a:tailEnd/>
          </a:ln>
          <a:effectLst/>
        </p:spPr>
        <p:txBody>
          <a:bodyPr vert="horz" wrap="none" lIns="92075" tIns="46038" rIns="92075" bIns="46038" numCol="1" anchor="t" anchorCtr="0" compatLnSpc="1">
            <a:prstTxWarp prst="textNoShape">
              <a:avLst/>
            </a:prstTxWarp>
          </a:bodyPr>
          <a:lstStyle>
            <a:lvl1pPr algn="ctr">
              <a:spcBef>
                <a:spcPct val="20000"/>
              </a:spcBef>
              <a:buClrTx/>
              <a:defRPr sz="1400" i="0"/>
            </a:lvl1pPr>
          </a:lstStyle>
          <a:p>
            <a:r>
              <a:rPr lang="en-US"/>
              <a:t>Copyright © 2009 Pearson Education, Inc.  Publishing as Prentice Hall</a:t>
            </a:r>
          </a:p>
          <a:p>
            <a:endParaRPr lang="en-US"/>
          </a:p>
        </p:txBody>
      </p:sp>
      <p:sp>
        <p:nvSpPr>
          <p:cNvPr id="1033" name="Rectangle 9"/>
          <p:cNvSpPr>
            <a:spLocks noGrp="1" noChangeArrowheads="1"/>
          </p:cNvSpPr>
          <p:nvPr>
            <p:ph type="sldNum" sz="quarter" idx="4"/>
          </p:nvPr>
        </p:nvSpPr>
        <p:spPr bwMode="auto">
          <a:xfrm>
            <a:off x="3733800" y="6248400"/>
            <a:ext cx="1905000" cy="457200"/>
          </a:xfrm>
          <a:prstGeom prst="rect">
            <a:avLst/>
          </a:prstGeom>
          <a:noFill/>
          <a:ln w="9525">
            <a:noFill/>
            <a:miter lim="800000"/>
            <a:headEnd/>
            <a:tailEnd/>
          </a:ln>
          <a:effectLst/>
        </p:spPr>
        <p:txBody>
          <a:bodyPr vert="horz" wrap="none" lIns="92075" tIns="46038" rIns="92075" bIns="46038" numCol="1" anchor="t" anchorCtr="0" compatLnSpc="1">
            <a:prstTxWarp prst="textNoShape">
              <a:avLst/>
            </a:prstTxWarp>
          </a:bodyPr>
          <a:lstStyle>
            <a:lvl1pPr algn="r">
              <a:spcBef>
                <a:spcPct val="20000"/>
              </a:spcBef>
              <a:buClrTx/>
              <a:defRPr sz="1400" i="0"/>
            </a:lvl1pPr>
          </a:lstStyle>
          <a:p>
            <a:fld id="{BF9BC3F4-818A-42E3-A191-CB3845D81CC5}" type="slidenum">
              <a:rPr lang="en-US"/>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dt="0"/>
  <p:txStyles>
    <p:titleStyle>
      <a:lvl1pPr algn="l" rtl="0" eaLnBrk="0" fontAlgn="base" hangingPunct="0">
        <a:lnSpc>
          <a:spcPct val="85000"/>
        </a:lnSpc>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85000"/>
        </a:lnSpc>
        <a:spcBef>
          <a:spcPct val="0"/>
        </a:spcBef>
        <a:spcAft>
          <a:spcPct val="0"/>
        </a:spcAft>
        <a:defRPr sz="4200">
          <a:solidFill>
            <a:schemeClr val="tx2"/>
          </a:solidFill>
          <a:effectLst>
            <a:outerShdw blurRad="38100" dist="38100" dir="2700000" algn="tl">
              <a:srgbClr val="000000"/>
            </a:outerShdw>
          </a:effectLst>
          <a:latin typeface="Tahoma" pitchFamily="34" charset="0"/>
        </a:defRPr>
      </a:lvl2pPr>
      <a:lvl3pPr algn="l" rtl="0" eaLnBrk="0" fontAlgn="base" hangingPunct="0">
        <a:lnSpc>
          <a:spcPct val="85000"/>
        </a:lnSpc>
        <a:spcBef>
          <a:spcPct val="0"/>
        </a:spcBef>
        <a:spcAft>
          <a:spcPct val="0"/>
        </a:spcAft>
        <a:defRPr sz="4200">
          <a:solidFill>
            <a:schemeClr val="tx2"/>
          </a:solidFill>
          <a:effectLst>
            <a:outerShdw blurRad="38100" dist="38100" dir="2700000" algn="tl">
              <a:srgbClr val="000000"/>
            </a:outerShdw>
          </a:effectLst>
          <a:latin typeface="Tahoma" pitchFamily="34" charset="0"/>
        </a:defRPr>
      </a:lvl3pPr>
      <a:lvl4pPr algn="l" rtl="0" eaLnBrk="0" fontAlgn="base" hangingPunct="0">
        <a:lnSpc>
          <a:spcPct val="85000"/>
        </a:lnSpc>
        <a:spcBef>
          <a:spcPct val="0"/>
        </a:spcBef>
        <a:spcAft>
          <a:spcPct val="0"/>
        </a:spcAft>
        <a:defRPr sz="4200">
          <a:solidFill>
            <a:schemeClr val="tx2"/>
          </a:solidFill>
          <a:effectLst>
            <a:outerShdw blurRad="38100" dist="38100" dir="2700000" algn="tl">
              <a:srgbClr val="000000"/>
            </a:outerShdw>
          </a:effectLst>
          <a:latin typeface="Tahoma" pitchFamily="34" charset="0"/>
        </a:defRPr>
      </a:lvl4pPr>
      <a:lvl5pPr algn="l" rtl="0" eaLnBrk="0" fontAlgn="base" hangingPunct="0">
        <a:lnSpc>
          <a:spcPct val="85000"/>
        </a:lnSpc>
        <a:spcBef>
          <a:spcPct val="0"/>
        </a:spcBef>
        <a:spcAft>
          <a:spcPct val="0"/>
        </a:spcAft>
        <a:defRPr sz="4200">
          <a:solidFill>
            <a:schemeClr val="tx2"/>
          </a:solidFill>
          <a:effectLst>
            <a:outerShdw blurRad="38100" dist="38100" dir="2700000" algn="tl">
              <a:srgbClr val="000000"/>
            </a:outerShdw>
          </a:effectLst>
          <a:latin typeface="Tahoma" pitchFamily="34" charset="0"/>
        </a:defRPr>
      </a:lvl5pPr>
      <a:lvl6pPr marL="457200" algn="l" rtl="0" eaLnBrk="0" fontAlgn="base" hangingPunct="0">
        <a:lnSpc>
          <a:spcPct val="85000"/>
        </a:lnSpc>
        <a:spcBef>
          <a:spcPct val="0"/>
        </a:spcBef>
        <a:spcAft>
          <a:spcPct val="0"/>
        </a:spcAft>
        <a:defRPr sz="4200">
          <a:solidFill>
            <a:schemeClr val="tx2"/>
          </a:solidFill>
          <a:effectLst>
            <a:outerShdw blurRad="38100" dist="38100" dir="2700000" algn="tl">
              <a:srgbClr val="000000"/>
            </a:outerShdw>
          </a:effectLst>
          <a:latin typeface="Tahoma" pitchFamily="34" charset="0"/>
        </a:defRPr>
      </a:lvl6pPr>
      <a:lvl7pPr marL="914400" algn="l" rtl="0" eaLnBrk="0" fontAlgn="base" hangingPunct="0">
        <a:lnSpc>
          <a:spcPct val="85000"/>
        </a:lnSpc>
        <a:spcBef>
          <a:spcPct val="0"/>
        </a:spcBef>
        <a:spcAft>
          <a:spcPct val="0"/>
        </a:spcAft>
        <a:defRPr sz="4200">
          <a:solidFill>
            <a:schemeClr val="tx2"/>
          </a:solidFill>
          <a:effectLst>
            <a:outerShdw blurRad="38100" dist="38100" dir="2700000" algn="tl">
              <a:srgbClr val="000000"/>
            </a:outerShdw>
          </a:effectLst>
          <a:latin typeface="Tahoma" pitchFamily="34" charset="0"/>
        </a:defRPr>
      </a:lvl7pPr>
      <a:lvl8pPr marL="1371600" algn="l" rtl="0" eaLnBrk="0" fontAlgn="base" hangingPunct="0">
        <a:lnSpc>
          <a:spcPct val="85000"/>
        </a:lnSpc>
        <a:spcBef>
          <a:spcPct val="0"/>
        </a:spcBef>
        <a:spcAft>
          <a:spcPct val="0"/>
        </a:spcAft>
        <a:defRPr sz="4200">
          <a:solidFill>
            <a:schemeClr val="tx2"/>
          </a:solidFill>
          <a:effectLst>
            <a:outerShdw blurRad="38100" dist="38100" dir="2700000" algn="tl">
              <a:srgbClr val="000000"/>
            </a:outerShdw>
          </a:effectLst>
          <a:latin typeface="Tahoma" pitchFamily="34" charset="0"/>
        </a:defRPr>
      </a:lvl8pPr>
      <a:lvl9pPr marL="1828800" algn="l" rtl="0" eaLnBrk="0" fontAlgn="base" hangingPunct="0">
        <a:lnSpc>
          <a:spcPct val="85000"/>
        </a:lnSpc>
        <a:spcBef>
          <a:spcPct val="0"/>
        </a:spcBef>
        <a:spcAft>
          <a:spcPct val="0"/>
        </a:spcAft>
        <a:defRPr sz="42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60000"/>
        </a:spcBef>
        <a:spcAft>
          <a:spcPct val="0"/>
        </a:spcAft>
        <a:buClr>
          <a:schemeClr val="tx1"/>
        </a:buClr>
        <a:buChar char="•"/>
        <a:defRPr sz="30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40000"/>
        </a:spcBef>
        <a:spcAft>
          <a:spcPct val="0"/>
        </a:spcAft>
        <a:buClr>
          <a:schemeClr val="tx1"/>
        </a:buClr>
        <a:buChar char="–"/>
        <a:defRPr sz="2600">
          <a:solidFill>
            <a:schemeClr val="tx1"/>
          </a:solidFill>
          <a:effectLst>
            <a:outerShdw blurRad="38100" dist="38100" dir="2700000" algn="tl">
              <a:srgbClr val="000000"/>
            </a:outerShdw>
          </a:effectLst>
          <a:latin typeface="+mn-lt"/>
        </a:defRPr>
      </a:lvl2pPr>
      <a:lvl3pPr marL="1143000" indent="-228600" algn="l" rtl="0" eaLnBrk="0" fontAlgn="base" hangingPunct="0">
        <a:lnSpc>
          <a:spcPct val="94000"/>
        </a:lnSpc>
        <a:spcBef>
          <a:spcPct val="34000"/>
        </a:spcBef>
        <a:spcAft>
          <a:spcPct val="0"/>
        </a:spcAft>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lnSpc>
          <a:spcPct val="75000"/>
        </a:lnSpc>
        <a:spcBef>
          <a:spcPct val="3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lnSpc>
          <a:spcPct val="75000"/>
        </a:lnSpc>
        <a:spcBef>
          <a:spcPct val="30000"/>
        </a:spcBef>
        <a:spcAft>
          <a:spcPct val="0"/>
        </a:spcAft>
        <a:buChar char="»"/>
        <a:defRPr>
          <a:solidFill>
            <a:schemeClr val="tx1"/>
          </a:solidFill>
          <a:effectLst>
            <a:outerShdw blurRad="38100" dist="38100" dir="2700000" algn="tl">
              <a:srgbClr val="000000"/>
            </a:outerShdw>
          </a:effectLst>
          <a:latin typeface="+mn-lt"/>
        </a:defRPr>
      </a:lvl5pPr>
      <a:lvl6pPr marL="2514600" indent="-228600" algn="l" rtl="0" eaLnBrk="0" fontAlgn="base" hangingPunct="0">
        <a:lnSpc>
          <a:spcPct val="75000"/>
        </a:lnSpc>
        <a:spcBef>
          <a:spcPct val="30000"/>
        </a:spcBef>
        <a:spcAft>
          <a:spcPct val="0"/>
        </a:spcAft>
        <a:buChar char="»"/>
        <a:defRPr>
          <a:solidFill>
            <a:schemeClr val="tx1"/>
          </a:solidFill>
          <a:effectLst>
            <a:outerShdw blurRad="38100" dist="38100" dir="2700000" algn="tl">
              <a:srgbClr val="000000"/>
            </a:outerShdw>
          </a:effectLst>
          <a:latin typeface="+mn-lt"/>
        </a:defRPr>
      </a:lvl6pPr>
      <a:lvl7pPr marL="2971800" indent="-228600" algn="l" rtl="0" eaLnBrk="0" fontAlgn="base" hangingPunct="0">
        <a:lnSpc>
          <a:spcPct val="75000"/>
        </a:lnSpc>
        <a:spcBef>
          <a:spcPct val="30000"/>
        </a:spcBef>
        <a:spcAft>
          <a:spcPct val="0"/>
        </a:spcAft>
        <a:buChar char="»"/>
        <a:defRPr>
          <a:solidFill>
            <a:schemeClr val="tx1"/>
          </a:solidFill>
          <a:effectLst>
            <a:outerShdw blurRad="38100" dist="38100" dir="2700000" algn="tl">
              <a:srgbClr val="000000"/>
            </a:outerShdw>
          </a:effectLst>
          <a:latin typeface="+mn-lt"/>
        </a:defRPr>
      </a:lvl7pPr>
      <a:lvl8pPr marL="3429000" indent="-228600" algn="l" rtl="0" eaLnBrk="0" fontAlgn="base" hangingPunct="0">
        <a:lnSpc>
          <a:spcPct val="75000"/>
        </a:lnSpc>
        <a:spcBef>
          <a:spcPct val="30000"/>
        </a:spcBef>
        <a:spcAft>
          <a:spcPct val="0"/>
        </a:spcAft>
        <a:buChar char="»"/>
        <a:defRPr>
          <a:solidFill>
            <a:schemeClr val="tx1"/>
          </a:solidFill>
          <a:effectLst>
            <a:outerShdw blurRad="38100" dist="38100" dir="2700000" algn="tl">
              <a:srgbClr val="000000"/>
            </a:outerShdw>
          </a:effectLst>
          <a:latin typeface="+mn-lt"/>
        </a:defRPr>
      </a:lvl8pPr>
      <a:lvl9pPr marL="3886200" indent="-228600" algn="l" rtl="0" eaLnBrk="0" fontAlgn="base" hangingPunct="0">
        <a:lnSpc>
          <a:spcPct val="75000"/>
        </a:lnSpc>
        <a:spcBef>
          <a:spcPct val="30000"/>
        </a:spcBef>
        <a:spcAft>
          <a:spcPct val="0"/>
        </a:spcAft>
        <a:buChar char="»"/>
        <a:defRPr>
          <a:solidFill>
            <a:schemeClr val="tx1"/>
          </a:solidFill>
          <a:effectLst>
            <a:outerShdw blurRad="38100" dist="38100" dir="2700000" algn="tl">
              <a:srgbClr val="000000"/>
            </a:outerShdw>
          </a:effectLst>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3.xml"/><Relationship Id="rId1" Type="http://schemas.openxmlformats.org/officeDocument/2006/relationships/vmlDrawing" Target="../drawings/vmlDrawing4.vml"/><Relationship Id="rId5" Type="http://schemas.openxmlformats.org/officeDocument/2006/relationships/oleObject" Target="../embeddings/Document_Microsoft_Office_Word_97_-_20033.doc"/><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vmlDrawing" Target="../drawings/vmlDrawing5.vml"/><Relationship Id="rId4" Type="http://schemas.openxmlformats.org/officeDocument/2006/relationships/oleObject" Target="../embeddings/oleObject3.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vmlDrawing" Target="../drawings/vmlDrawing6.vml"/><Relationship Id="rId4" Type="http://schemas.openxmlformats.org/officeDocument/2006/relationships/oleObject" Target="../embeddings/oleObject4.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5.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3.xml"/><Relationship Id="rId1" Type="http://schemas.openxmlformats.org/officeDocument/2006/relationships/vmlDrawing" Target="../drawings/vmlDrawing8.vml"/><Relationship Id="rId4" Type="http://schemas.openxmlformats.org/officeDocument/2006/relationships/oleObject" Target="../embeddings/oleObject6.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7.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oleObject" Target="../embeddings/oleObject8.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oleObject" Target="../embeddings/Document_Microsoft_Office_Word_97_-_20034.doc"/></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oleObject11.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oleObject" Target="../embeddings/oleObject12.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oleObject" Target="../embeddings/Document_Microsoft_Office_Word_97_-_20035.doc"/></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oleObject" Target="../embeddings/oleObject13.bin"/></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oleObject" Target="../embeddings/oleObject14.bin"/></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oleObject" Target="../embeddings/oleObject15.bin"/></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oleObject" Target="../embeddings/oleObject16.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Document_Microsoft_Office_Word_97_-_20031.doc"/></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oleObject" Target="../embeddings/oleObject17.bin"/></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oleObject" Target="../embeddings/oleObject18.bin"/></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oleObject" Target="../embeddings/oleObject19.bin"/></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oleObject" Target="../embeddings/oleObject20.bin"/></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oleObject" Target="../embeddings/oleObject21.bin"/></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oleObject" Target="../embeddings/oleObject22.bin"/></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oleObject" Target="../embeddings/oleObject23.bin"/></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2.xml"/><Relationship Id="rId1" Type="http://schemas.openxmlformats.org/officeDocument/2006/relationships/vmlDrawing" Target="../drawings/vmlDrawing27.vml"/><Relationship Id="rId4" Type="http://schemas.openxmlformats.org/officeDocument/2006/relationships/oleObject" Target="../embeddings/oleObject24.bin"/></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Document_Microsoft_Office_Word_97_-_20032.doc"/></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vmlDrawing" Target="../drawings/vmlDrawing28.vml"/><Relationship Id="rId5" Type="http://schemas.openxmlformats.org/officeDocument/2006/relationships/oleObject" Target="../embeddings/oleObject26.bin"/><Relationship Id="rId4" Type="http://schemas.openxmlformats.org/officeDocument/2006/relationships/oleObject" Target="../embeddings/oleObject25.bin"/></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2.xml"/><Relationship Id="rId1" Type="http://schemas.openxmlformats.org/officeDocument/2006/relationships/vmlDrawing" Target="../drawings/vmlDrawing29.vml"/><Relationship Id="rId4" Type="http://schemas.openxmlformats.org/officeDocument/2006/relationships/oleObject" Target="../embeddings/oleObject27.bin"/></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12.xml"/><Relationship Id="rId1" Type="http://schemas.openxmlformats.org/officeDocument/2006/relationships/vmlDrawing" Target="../drawings/vmlDrawing30.vml"/><Relationship Id="rId4" Type="http://schemas.openxmlformats.org/officeDocument/2006/relationships/oleObject" Target="../embeddings/Document_Microsoft_Office_Word_97_-_20036.doc"/></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60.xml"/><Relationship Id="rId2" Type="http://schemas.openxmlformats.org/officeDocument/2006/relationships/slideLayout" Target="../slideLayouts/slideLayout12.xml"/><Relationship Id="rId1" Type="http://schemas.openxmlformats.org/officeDocument/2006/relationships/vmlDrawing" Target="../drawings/vmlDrawing31.vml"/><Relationship Id="rId4" Type="http://schemas.openxmlformats.org/officeDocument/2006/relationships/oleObject" Target="../embeddings/Document_Microsoft_Office_Word_97_-_20037.doc"/></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notesSlide" Target="../notesSlides/notesSlide66.xml"/><Relationship Id="rId1" Type="http://schemas.openxmlformats.org/officeDocument/2006/relationships/slideLayout" Target="../slideLayouts/slideLayout15.xml"/></Relationships>
</file>

<file path=ppt/slides/_rels/slide74.x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notesSlide" Target="../notesSlides/notesSlide67.xml"/><Relationship Id="rId1" Type="http://schemas.openxmlformats.org/officeDocument/2006/relationships/slideLayout" Target="../slideLayouts/slideLayout15.xml"/></Relationships>
</file>

<file path=ppt/slides/_rels/slide75.x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notesSlide" Target="../notesSlides/notesSlide68.xml"/><Relationship Id="rId1" Type="http://schemas.openxmlformats.org/officeDocument/2006/relationships/slideLayout" Target="../slideLayouts/slideLayout15.xml"/></Relationships>
</file>

<file path=ppt/slides/_rels/slide76.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3" Type="http://schemas.openxmlformats.org/officeDocument/2006/relationships/notesSlide" Target="../notesSlides/notesSlide70.xml"/><Relationship Id="rId2" Type="http://schemas.openxmlformats.org/officeDocument/2006/relationships/slideLayout" Target="../slideLayouts/slideLayout2.xml"/><Relationship Id="rId1" Type="http://schemas.openxmlformats.org/officeDocument/2006/relationships/vmlDrawing" Target="../drawings/vmlDrawing32.vml"/><Relationship Id="rId4" Type="http://schemas.openxmlformats.org/officeDocument/2006/relationships/oleObject" Target="../embeddings/oleObject28.bin"/></Relationships>
</file>

<file path=ppt/slides/_rels/slide78.xml.rels><?xml version="1.0" encoding="UTF-8" standalone="yes"?>
<Relationships xmlns="http://schemas.openxmlformats.org/package/2006/relationships"><Relationship Id="rId3" Type="http://schemas.openxmlformats.org/officeDocument/2006/relationships/notesSlide" Target="../notesSlides/notesSlide71.xml"/><Relationship Id="rId2" Type="http://schemas.openxmlformats.org/officeDocument/2006/relationships/slideLayout" Target="../slideLayouts/slideLayout2.xml"/><Relationship Id="rId1" Type="http://schemas.openxmlformats.org/officeDocument/2006/relationships/vmlDrawing" Target="../drawings/vmlDrawing33.vml"/><Relationship Id="rId4" Type="http://schemas.openxmlformats.org/officeDocument/2006/relationships/oleObject" Target="../embeddings/oleObject29.bin"/></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notesSlide" Target="../notesSlides/notesSlide78.xml"/><Relationship Id="rId2" Type="http://schemas.openxmlformats.org/officeDocument/2006/relationships/slideLayout" Target="../slideLayouts/slideLayout6.xml"/><Relationship Id="rId1" Type="http://schemas.openxmlformats.org/officeDocument/2006/relationships/vmlDrawing" Target="../drawings/vmlDrawing34.vml"/><Relationship Id="rId4" Type="http://schemas.openxmlformats.org/officeDocument/2006/relationships/oleObject" Target="../embeddings/oleObject30.bin"/></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ftr" sz="quarter" idx="3"/>
          </p:nvPr>
        </p:nvSpPr>
        <p:spPr/>
        <p:txBody>
          <a:bodyPr/>
          <a:lstStyle/>
          <a:p>
            <a:r>
              <a:rPr lang="en-US"/>
              <a:t>Copyright © 2009 Pearson Education, Inc.  Publishing as Prentice Hall</a:t>
            </a:r>
          </a:p>
          <a:p>
            <a:endParaRPr lang="en-US"/>
          </a:p>
        </p:txBody>
      </p:sp>
      <p:sp>
        <p:nvSpPr>
          <p:cNvPr id="5" name="Rectangle 9"/>
          <p:cNvSpPr>
            <a:spLocks noGrp="1" noChangeArrowheads="1"/>
          </p:cNvSpPr>
          <p:nvPr>
            <p:ph type="sldNum" sz="quarter" idx="4"/>
          </p:nvPr>
        </p:nvSpPr>
        <p:spPr/>
        <p:txBody>
          <a:bodyPr/>
          <a:lstStyle/>
          <a:p>
            <a:fld id="{C81FF8B4-0541-4934-A185-0138E2389CD5}" type="slidenum">
              <a:rPr lang="en-US"/>
              <a:pPr/>
              <a:t>1</a:t>
            </a:fld>
            <a:endParaRPr lang="en-US"/>
          </a:p>
        </p:txBody>
      </p:sp>
      <p:sp>
        <p:nvSpPr>
          <p:cNvPr id="5122" name="Rectangle 2"/>
          <p:cNvSpPr>
            <a:spLocks noGrp="1" noChangeArrowheads="1"/>
          </p:cNvSpPr>
          <p:nvPr>
            <p:ph type="ctrTitle"/>
          </p:nvPr>
        </p:nvSpPr>
        <p:spPr>
          <a:xfrm>
            <a:off x="914400" y="1143000"/>
            <a:ext cx="7772400" cy="1143000"/>
          </a:xfrm>
          <a:noFill/>
          <a:ln/>
        </p:spPr>
        <p:txBody>
          <a:bodyPr/>
          <a:lstStyle/>
          <a:p>
            <a:r>
              <a:rPr lang="en-US" sz="4800"/>
              <a:t>Chapter 4: </a:t>
            </a:r>
            <a:br>
              <a:rPr lang="en-US" sz="4800"/>
            </a:br>
            <a:r>
              <a:rPr lang="en-US" sz="4800"/>
              <a:t>		Allocating Resources 		Over Time</a:t>
            </a:r>
          </a:p>
        </p:txBody>
      </p:sp>
      <p:sp>
        <p:nvSpPr>
          <p:cNvPr id="5124" name="AutoShape 4"/>
          <p:cNvSpPr>
            <a:spLocks noChangeArrowheads="1"/>
          </p:cNvSpPr>
          <p:nvPr/>
        </p:nvSpPr>
        <p:spPr bwMode="auto">
          <a:xfrm>
            <a:off x="5029200" y="3276600"/>
            <a:ext cx="4114800" cy="4132263"/>
          </a:xfrm>
          <a:prstGeom prst="diamond">
            <a:avLst/>
          </a:prstGeom>
          <a:solidFill>
            <a:schemeClr val="accent1"/>
          </a:solidFill>
          <a:ln w="9525">
            <a:noFill/>
            <a:miter lim="800000"/>
            <a:headEnd/>
            <a:tailEnd/>
          </a:ln>
          <a:effectLst/>
        </p:spPr>
        <p:txBody>
          <a:bodyPr wrap="none" lIns="92075" tIns="0" rIns="92075" bIns="0"/>
          <a:lstStyle/>
          <a:p>
            <a:pPr algn="ctr">
              <a:spcBef>
                <a:spcPct val="20000"/>
              </a:spcBef>
              <a:buClrTx/>
            </a:pPr>
            <a:r>
              <a:rPr lang="en-US" sz="4800" b="1" i="0">
                <a:solidFill>
                  <a:schemeClr val="accent2"/>
                </a:solidFill>
                <a:latin typeface="Garamond" pitchFamily="18" charset="0"/>
              </a:rPr>
              <a:t>Objective</a:t>
            </a:r>
          </a:p>
          <a:p>
            <a:pPr algn="ctr">
              <a:spcBef>
                <a:spcPct val="20000"/>
              </a:spcBef>
              <a:buClrTx/>
            </a:pPr>
            <a:r>
              <a:rPr lang="en-US" sz="1800" i="0">
                <a:solidFill>
                  <a:schemeClr val="bg1"/>
                </a:solidFill>
                <a:latin typeface="Garamond" pitchFamily="18" charset="0"/>
              </a:rPr>
              <a:t>Explain the concept of compounding </a:t>
            </a:r>
          </a:p>
          <a:p>
            <a:pPr algn="ctr">
              <a:spcBef>
                <a:spcPct val="20000"/>
              </a:spcBef>
              <a:buClrTx/>
            </a:pPr>
            <a:r>
              <a:rPr lang="en-US" sz="1800" i="0">
                <a:solidFill>
                  <a:schemeClr val="bg1"/>
                </a:solidFill>
                <a:latin typeface="Garamond" pitchFamily="18" charset="0"/>
              </a:rPr>
              <a:t>and discounting and to provide </a:t>
            </a:r>
          </a:p>
          <a:p>
            <a:pPr algn="ctr">
              <a:spcBef>
                <a:spcPct val="20000"/>
              </a:spcBef>
              <a:buClrTx/>
            </a:pPr>
            <a:r>
              <a:rPr lang="en-US" sz="1800" i="0">
                <a:solidFill>
                  <a:schemeClr val="bg1"/>
                </a:solidFill>
                <a:latin typeface="Garamond" pitchFamily="18" charset="0"/>
              </a:rPr>
              <a:t>examples of real life</a:t>
            </a:r>
          </a:p>
          <a:p>
            <a:pPr algn="ctr">
              <a:spcBef>
                <a:spcPct val="20000"/>
              </a:spcBef>
              <a:buClrTx/>
            </a:pPr>
            <a:r>
              <a:rPr lang="en-US" sz="1800" i="0">
                <a:solidFill>
                  <a:schemeClr val="bg1"/>
                </a:solidFill>
                <a:latin typeface="Garamond" pitchFamily="18" charset="0"/>
              </a:rPr>
              <a:t>applications</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en-US"/>
              <a:t>Copyright © 2009 Pearson Education, Inc.  Publishing as Prentice Hall</a:t>
            </a:r>
          </a:p>
          <a:p>
            <a:endParaRPr lang="en-US"/>
          </a:p>
        </p:txBody>
      </p:sp>
      <p:sp>
        <p:nvSpPr>
          <p:cNvPr id="7" name="Espace réservé du numéro de diapositive 6"/>
          <p:cNvSpPr>
            <a:spLocks noGrp="1"/>
          </p:cNvSpPr>
          <p:nvPr>
            <p:ph type="sldNum" sz="quarter" idx="12"/>
          </p:nvPr>
        </p:nvSpPr>
        <p:spPr/>
        <p:txBody>
          <a:bodyPr/>
          <a:lstStyle/>
          <a:p>
            <a:fld id="{AD8DEA13-BC17-4F3C-8A47-27D37FBCB9F8}" type="slidenum">
              <a:rPr lang="en-US"/>
              <a:pPr/>
              <a:t>10</a:t>
            </a:fld>
            <a:endParaRPr lang="en-US"/>
          </a:p>
        </p:txBody>
      </p:sp>
      <p:sp>
        <p:nvSpPr>
          <p:cNvPr id="19458" name="Rectangle 2"/>
          <p:cNvSpPr>
            <a:spLocks noGrp="1" noChangeArrowheads="1"/>
          </p:cNvSpPr>
          <p:nvPr>
            <p:ph type="title"/>
          </p:nvPr>
        </p:nvSpPr>
        <p:spPr>
          <a:noFill/>
          <a:ln/>
        </p:spPr>
        <p:txBody>
          <a:bodyPr/>
          <a:lstStyle/>
          <a:p>
            <a:r>
              <a:rPr lang="en-US"/>
              <a:t>Example:  Future Value of a Lump Sum</a:t>
            </a:r>
          </a:p>
        </p:txBody>
      </p:sp>
      <p:sp>
        <p:nvSpPr>
          <p:cNvPr id="19459" name="Rectangle 3"/>
          <p:cNvSpPr>
            <a:spLocks noGrp="1" noChangeArrowheads="1"/>
          </p:cNvSpPr>
          <p:nvPr>
            <p:ph type="body" sz="half" idx="1"/>
          </p:nvPr>
        </p:nvSpPr>
        <p:spPr>
          <a:xfrm>
            <a:off x="1066800" y="1828800"/>
            <a:ext cx="3429000" cy="4572000"/>
          </a:xfrm>
          <a:noFill/>
          <a:ln/>
        </p:spPr>
        <p:txBody>
          <a:bodyPr/>
          <a:lstStyle/>
          <a:p>
            <a:r>
              <a:rPr lang="en-US" sz="2400" dirty="0">
                <a:effectLst/>
              </a:rPr>
              <a:t>Your bank offers a CD </a:t>
            </a:r>
            <a:r>
              <a:rPr lang="en-US" sz="2400" dirty="0" smtClean="0">
                <a:effectLst/>
              </a:rPr>
              <a:t>(Certificates of Deposit) with </a:t>
            </a:r>
            <a:r>
              <a:rPr lang="en-US" sz="2400" dirty="0">
                <a:effectLst/>
              </a:rPr>
              <a:t>an interest rate of 3% for a 5 year investment.  </a:t>
            </a:r>
          </a:p>
          <a:p>
            <a:r>
              <a:rPr lang="en-US" sz="2400" dirty="0">
                <a:effectLst/>
              </a:rPr>
              <a:t>You wish to invest $1,500 for 5 years, how much will your investment be worth?</a:t>
            </a:r>
          </a:p>
        </p:txBody>
      </p:sp>
      <p:graphicFrame>
        <p:nvGraphicFramePr>
          <p:cNvPr id="19460" name="Object 4"/>
          <p:cNvGraphicFramePr>
            <a:graphicFrameLocks/>
          </p:cNvGraphicFramePr>
          <p:nvPr/>
        </p:nvGraphicFramePr>
        <p:xfrm>
          <a:off x="4495800" y="1828800"/>
          <a:ext cx="4011613" cy="1654175"/>
        </p:xfrm>
        <a:graphic>
          <a:graphicData uri="http://schemas.openxmlformats.org/presentationml/2006/ole">
            <p:oleObj spid="_x0000_s19464" name="Equation" r:id="rId4" imgW="4011613" imgH="1654175" progId="">
              <p:embed/>
            </p:oleObj>
          </a:graphicData>
        </a:graphic>
      </p:graphicFrame>
      <p:graphicFrame>
        <p:nvGraphicFramePr>
          <p:cNvPr id="19461" name="Object 5"/>
          <p:cNvGraphicFramePr>
            <a:graphicFrameLocks/>
          </p:cNvGraphicFramePr>
          <p:nvPr/>
        </p:nvGraphicFramePr>
        <p:xfrm>
          <a:off x="4572000" y="3733800"/>
          <a:ext cx="3670300" cy="2374900"/>
        </p:xfrm>
        <a:graphic>
          <a:graphicData uri="http://schemas.openxmlformats.org/presentationml/2006/ole">
            <p:oleObj spid="_x0000_s19465" name="Document" r:id="rId5" imgW="3670300" imgH="2374900" progId="Word.Document.8">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7" name="Espace réservé du numéro de diapositive 5"/>
          <p:cNvSpPr>
            <a:spLocks noGrp="1"/>
          </p:cNvSpPr>
          <p:nvPr>
            <p:ph type="sldNum" sz="quarter" idx="12"/>
          </p:nvPr>
        </p:nvSpPr>
        <p:spPr/>
        <p:txBody>
          <a:bodyPr/>
          <a:lstStyle/>
          <a:p>
            <a:fld id="{6FA5FE4B-6976-4EB7-82D7-258C3FEAA3BB}" type="slidenum">
              <a:rPr lang="en-US"/>
              <a:pPr/>
              <a:t>11</a:t>
            </a:fld>
            <a:endParaRPr lang="en-US"/>
          </a:p>
        </p:txBody>
      </p:sp>
      <p:sp>
        <p:nvSpPr>
          <p:cNvPr id="591874" name="Rectangle 2"/>
          <p:cNvSpPr>
            <a:spLocks noGrp="1" noChangeArrowheads="1"/>
          </p:cNvSpPr>
          <p:nvPr>
            <p:ph type="title"/>
          </p:nvPr>
        </p:nvSpPr>
        <p:spPr/>
        <p:txBody>
          <a:bodyPr/>
          <a:lstStyle/>
          <a:p>
            <a:r>
              <a:rPr lang="en-US" sz="5400"/>
              <a:t/>
            </a:r>
            <a:br>
              <a:rPr lang="en-US" sz="5400"/>
            </a:br>
            <a:r>
              <a:rPr lang="en-US" sz="5400"/>
              <a:t>RULE OF 72</a:t>
            </a:r>
            <a:br>
              <a:rPr lang="en-US" sz="5400"/>
            </a:br>
            <a:endParaRPr lang="en-US" sz="5400"/>
          </a:p>
        </p:txBody>
      </p:sp>
      <p:sp>
        <p:nvSpPr>
          <p:cNvPr id="591875" name="Rectangle 3"/>
          <p:cNvSpPr>
            <a:spLocks noGrp="1" noChangeArrowheads="1"/>
          </p:cNvSpPr>
          <p:nvPr>
            <p:ph type="body" idx="1"/>
          </p:nvPr>
        </p:nvSpPr>
        <p:spPr/>
        <p:txBody>
          <a:bodyPr/>
          <a:lstStyle/>
          <a:p>
            <a:r>
              <a:rPr lang="en-US" sz="2800">
                <a:effectLst/>
              </a:rPr>
              <a:t>This rule says that the number of years it takes for a sum of money to double in value (“the doubling time”) is approximately equal to the number 72 divided by the interest rate expressed in percent per year</a:t>
            </a:r>
          </a:p>
          <a:p>
            <a:r>
              <a:rPr lang="en-US" sz="2800">
                <a:effectLst/>
              </a:rPr>
              <a:t>Doubling Time = 		72</a:t>
            </a:r>
          </a:p>
          <a:p>
            <a:pPr>
              <a:buFontTx/>
              <a:buNone/>
            </a:pPr>
            <a:r>
              <a:rPr lang="en-US" sz="2800">
                <a:effectLst/>
              </a:rPr>
              <a:t>					</a:t>
            </a:r>
            <a:r>
              <a:rPr lang="en-US" sz="2800" i="1">
                <a:effectLst/>
              </a:rPr>
              <a:t>Interest Rate</a:t>
            </a:r>
            <a:endParaRPr lang="en-US" sz="2800">
              <a:effectLst/>
            </a:endParaRPr>
          </a:p>
        </p:txBody>
      </p:sp>
      <p:cxnSp>
        <p:nvCxnSpPr>
          <p:cNvPr id="591876" name="AutoShape 4"/>
          <p:cNvCxnSpPr>
            <a:cxnSpLocks noChangeShapeType="1"/>
            <a:stCxn id="591875" idx="2"/>
            <a:endCxn id="591875" idx="2"/>
          </p:cNvCxnSpPr>
          <p:nvPr/>
        </p:nvCxnSpPr>
        <p:spPr bwMode="auto">
          <a:xfrm>
            <a:off x="4686300" y="5943600"/>
            <a:ext cx="0" cy="0"/>
          </a:xfrm>
          <a:prstGeom prst="straightConnector1">
            <a:avLst/>
          </a:prstGeom>
          <a:noFill/>
          <a:ln w="9525">
            <a:noFill/>
            <a:round/>
            <a:headEnd/>
            <a:tailEnd/>
          </a:ln>
          <a:effectLst/>
        </p:spPr>
      </p:cxnSp>
      <p:sp>
        <p:nvSpPr>
          <p:cNvPr id="591877" name="Line 5"/>
          <p:cNvSpPr>
            <a:spLocks noChangeShapeType="1"/>
          </p:cNvSpPr>
          <p:nvPr/>
        </p:nvSpPr>
        <p:spPr bwMode="auto">
          <a:xfrm>
            <a:off x="4419600" y="5257800"/>
            <a:ext cx="3048000" cy="0"/>
          </a:xfrm>
          <a:prstGeom prst="line">
            <a:avLst/>
          </a:prstGeom>
          <a:noFill/>
          <a:ln w="9525">
            <a:solidFill>
              <a:schemeClr val="bg2"/>
            </a:solidFill>
            <a:round/>
            <a:headEnd/>
            <a:tailEnd/>
          </a:ln>
          <a:effectLst/>
        </p:spPr>
        <p:txBody>
          <a:bodyPr lIns="92075" tIns="46038" rIns="92075" bIns="46038"/>
          <a:lstStyle/>
          <a:p>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A1DFDD42-78FE-4FC6-8A91-6B0524825407}" type="slidenum">
              <a:rPr lang="en-US"/>
              <a:pPr/>
              <a:t>12</a:t>
            </a:fld>
            <a:endParaRPr lang="en-US"/>
          </a:p>
        </p:txBody>
      </p:sp>
      <p:sp>
        <p:nvSpPr>
          <p:cNvPr id="21506" name="Rectangle 2"/>
          <p:cNvSpPr>
            <a:spLocks noGrp="1" noChangeArrowheads="1"/>
          </p:cNvSpPr>
          <p:nvPr>
            <p:ph type="title"/>
          </p:nvPr>
        </p:nvSpPr>
        <p:spPr>
          <a:noFill/>
          <a:ln/>
        </p:spPr>
        <p:txBody>
          <a:bodyPr/>
          <a:lstStyle/>
          <a:p>
            <a:r>
              <a:rPr lang="en-US"/>
              <a:t>Hint: Rounding is common sense “plus” tradition</a:t>
            </a:r>
          </a:p>
        </p:txBody>
      </p:sp>
      <p:sp>
        <p:nvSpPr>
          <p:cNvPr id="21507" name="Rectangle 3"/>
          <p:cNvSpPr>
            <a:spLocks noGrp="1" noChangeArrowheads="1"/>
          </p:cNvSpPr>
          <p:nvPr>
            <p:ph type="body" idx="1"/>
          </p:nvPr>
        </p:nvSpPr>
        <p:spPr>
          <a:xfrm>
            <a:off x="914400" y="1828800"/>
            <a:ext cx="7543800" cy="4267200"/>
          </a:xfrm>
          <a:noFill/>
          <a:ln/>
        </p:spPr>
        <p:txBody>
          <a:bodyPr/>
          <a:lstStyle/>
          <a:p>
            <a:r>
              <a:rPr lang="en-US"/>
              <a:t>Its important to round appropriately</a:t>
            </a:r>
          </a:p>
          <a:p>
            <a:pPr lvl="1"/>
            <a:r>
              <a:rPr lang="en-US"/>
              <a:t>In a $ 7 billions project, rounding might be to the nearest $’000,000</a:t>
            </a:r>
          </a:p>
          <a:p>
            <a:pPr lvl="1"/>
            <a:r>
              <a:rPr lang="en-US"/>
              <a:t>Your check book should be rounded to $0.01</a:t>
            </a:r>
          </a:p>
          <a:p>
            <a:pPr lvl="2">
              <a:lnSpc>
                <a:spcPct val="95000"/>
              </a:lnSpc>
              <a:spcBef>
                <a:spcPct val="35000"/>
              </a:spcBef>
            </a:pPr>
            <a:r>
              <a:rPr lang="en-US"/>
              <a:t>In an accounting situation, </a:t>
            </a:r>
            <a:r>
              <a:rPr lang="en-US" i="1"/>
              <a:t>any</a:t>
            </a:r>
            <a:r>
              <a:rPr lang="en-US"/>
              <a:t> unexpected error, however small could be the result of two larger compensating errors.  Accordingly, they need to be resolved</a:t>
            </a:r>
          </a:p>
          <a:p>
            <a:r>
              <a:rPr lang="en-US"/>
              <a:t>Avoid any truncation </a:t>
            </a:r>
            <a:r>
              <a:rPr lang="en-US" i="1"/>
              <a:t>within</a:t>
            </a:r>
            <a:r>
              <a:rPr lang="en-US"/>
              <a:t> a calculation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48F03010-19DF-4E01-BFD4-AC9AE8386965}" type="slidenum">
              <a:rPr lang="en-US"/>
              <a:pPr/>
              <a:t>13</a:t>
            </a:fld>
            <a:endParaRPr lang="en-US"/>
          </a:p>
        </p:txBody>
      </p:sp>
      <p:sp>
        <p:nvSpPr>
          <p:cNvPr id="23554" name="Rectangle 2"/>
          <p:cNvSpPr>
            <a:spLocks noGrp="1" noChangeArrowheads="1"/>
          </p:cNvSpPr>
          <p:nvPr>
            <p:ph type="title"/>
          </p:nvPr>
        </p:nvSpPr>
        <p:spPr>
          <a:noFill/>
          <a:ln/>
        </p:spPr>
        <p:txBody>
          <a:bodyPr/>
          <a:lstStyle/>
          <a:p>
            <a:r>
              <a:rPr lang="en-US"/>
              <a:t>Hint: Avoid any truncation </a:t>
            </a:r>
            <a:r>
              <a:rPr lang="en-US" i="1"/>
              <a:t>within</a:t>
            </a:r>
            <a:r>
              <a:rPr lang="en-US"/>
              <a:t> a calculation</a:t>
            </a:r>
          </a:p>
        </p:txBody>
      </p:sp>
      <p:sp>
        <p:nvSpPr>
          <p:cNvPr id="23555" name="Rectangle 3"/>
          <p:cNvSpPr>
            <a:spLocks noGrp="1" noChangeArrowheads="1"/>
          </p:cNvSpPr>
          <p:nvPr>
            <p:ph type="body" idx="1"/>
          </p:nvPr>
        </p:nvSpPr>
        <p:spPr>
          <a:xfrm>
            <a:off x="914400" y="1828800"/>
            <a:ext cx="7543800" cy="4267200"/>
          </a:xfrm>
          <a:noFill/>
          <a:ln/>
        </p:spPr>
        <p:txBody>
          <a:bodyPr/>
          <a:lstStyle/>
          <a:p>
            <a:r>
              <a:rPr lang="en-US" sz="2000"/>
              <a:t>Engineers study numerical analysis.  In fact, it is so important, they may take several courses.  Few finance folk have any idea of computational dangers.  For now you should be safe if you</a:t>
            </a:r>
            <a:endParaRPr lang="en-US"/>
          </a:p>
          <a:p>
            <a:pPr lvl="1"/>
            <a:r>
              <a:rPr lang="en-US" sz="2000"/>
              <a:t>Avoid removing intermediate results from your calculator.  Store them in a memory register.  This avoids input and output copying errors  </a:t>
            </a:r>
          </a:p>
          <a:p>
            <a:pPr lvl="1"/>
            <a:r>
              <a:rPr lang="en-US" sz="2000"/>
              <a:t>Learn to use the “stack” or brackets provided by your financial calculator.  Your calculator probably keeps a more accurate version of displayed numbers internally</a:t>
            </a:r>
          </a:p>
          <a:p>
            <a:pPr lvl="1"/>
            <a:r>
              <a:rPr lang="en-US" sz="2000"/>
              <a:t>In no case should you ever truncate an intermediate computation unless you fully understand the affect on accuracy  (You probably don’t!)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F2FC4F3C-3B3C-417A-9C8C-F08F93DBBDD7}" type="slidenum">
              <a:rPr lang="en-US"/>
              <a:pPr/>
              <a:t>14</a:t>
            </a:fld>
            <a:endParaRPr lang="en-US"/>
          </a:p>
        </p:txBody>
      </p:sp>
      <p:sp>
        <p:nvSpPr>
          <p:cNvPr id="25602" name="Rectangle 2"/>
          <p:cNvSpPr>
            <a:spLocks noGrp="1" noChangeArrowheads="1"/>
          </p:cNvSpPr>
          <p:nvPr>
            <p:ph type="title"/>
          </p:nvPr>
        </p:nvSpPr>
        <p:spPr>
          <a:noFill/>
          <a:ln/>
        </p:spPr>
        <p:txBody>
          <a:bodyPr/>
          <a:lstStyle/>
          <a:p>
            <a:r>
              <a:rPr lang="en-US"/>
              <a:t>Present Value of a Lump Sum</a:t>
            </a:r>
          </a:p>
        </p:txBody>
      </p:sp>
      <p:graphicFrame>
        <p:nvGraphicFramePr>
          <p:cNvPr id="599040" name="Object 2048"/>
          <p:cNvGraphicFramePr>
            <a:graphicFrameLocks/>
          </p:cNvGraphicFramePr>
          <p:nvPr/>
        </p:nvGraphicFramePr>
        <p:xfrm>
          <a:off x="914400" y="1978025"/>
          <a:ext cx="7708900" cy="3065463"/>
        </p:xfrm>
        <a:graphic>
          <a:graphicData uri="http://schemas.openxmlformats.org/presentationml/2006/ole">
            <p:oleObj spid="_x0000_s599042" name="Equation" r:id="rId4" imgW="7708900" imgH="3065463" progId="">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5"/>
          <p:cNvSpPr>
            <a:spLocks noGrp="1"/>
          </p:cNvSpPr>
          <p:nvPr>
            <p:ph type="ftr" sz="quarter" idx="11"/>
          </p:nvPr>
        </p:nvSpPr>
        <p:spPr/>
        <p:txBody>
          <a:bodyPr/>
          <a:lstStyle/>
          <a:p>
            <a:r>
              <a:rPr lang="en-US"/>
              <a:t>Copyright © 2009 Pearson Education, Inc.  Publishing as Prentice Hall</a:t>
            </a:r>
          </a:p>
          <a:p>
            <a:endParaRPr lang="en-US"/>
          </a:p>
        </p:txBody>
      </p:sp>
      <p:sp>
        <p:nvSpPr>
          <p:cNvPr id="6" name="Espace réservé du numéro de diapositive 6"/>
          <p:cNvSpPr>
            <a:spLocks noGrp="1"/>
          </p:cNvSpPr>
          <p:nvPr>
            <p:ph type="sldNum" sz="quarter" idx="12"/>
          </p:nvPr>
        </p:nvSpPr>
        <p:spPr/>
        <p:txBody>
          <a:bodyPr/>
          <a:lstStyle/>
          <a:p>
            <a:fld id="{9D9C64A5-1BAF-4CF3-A1D1-C62006D3E000}" type="slidenum">
              <a:rPr lang="en-US"/>
              <a:pPr/>
              <a:t>15</a:t>
            </a:fld>
            <a:endParaRPr lang="en-US"/>
          </a:p>
        </p:txBody>
      </p:sp>
      <p:sp>
        <p:nvSpPr>
          <p:cNvPr id="27650" name="Rectangle 2"/>
          <p:cNvSpPr>
            <a:spLocks noGrp="1" noChangeArrowheads="1"/>
          </p:cNvSpPr>
          <p:nvPr>
            <p:ph type="title"/>
          </p:nvPr>
        </p:nvSpPr>
        <p:spPr>
          <a:noFill/>
          <a:ln/>
        </p:spPr>
        <p:txBody>
          <a:bodyPr/>
          <a:lstStyle/>
          <a:p>
            <a:r>
              <a:rPr lang="en-US"/>
              <a:t>Example: Present Value of a Lump Sum</a:t>
            </a:r>
          </a:p>
        </p:txBody>
      </p:sp>
      <p:sp>
        <p:nvSpPr>
          <p:cNvPr id="27651" name="Rectangle 3"/>
          <p:cNvSpPr>
            <a:spLocks noGrp="1" noChangeArrowheads="1"/>
          </p:cNvSpPr>
          <p:nvPr>
            <p:ph type="body" sz="half" idx="1"/>
          </p:nvPr>
        </p:nvSpPr>
        <p:spPr>
          <a:noFill/>
          <a:ln/>
        </p:spPr>
        <p:txBody>
          <a:bodyPr/>
          <a:lstStyle/>
          <a:p>
            <a:r>
              <a:rPr lang="en-US" sz="2600"/>
              <a:t>You have been offered $40,000 for your printing business, payable in 2 years.  Given the risk, you require a return of 8%. What is the present value of the offer?</a:t>
            </a:r>
          </a:p>
        </p:txBody>
      </p:sp>
      <p:graphicFrame>
        <p:nvGraphicFramePr>
          <p:cNvPr id="27652" name="Object 4"/>
          <p:cNvGraphicFramePr>
            <a:graphicFrameLocks/>
          </p:cNvGraphicFramePr>
          <p:nvPr/>
        </p:nvGraphicFramePr>
        <p:xfrm>
          <a:off x="4837113" y="2511425"/>
          <a:ext cx="3557587" cy="3217863"/>
        </p:xfrm>
        <a:graphic>
          <a:graphicData uri="http://schemas.openxmlformats.org/presentationml/2006/ole">
            <p:oleObj spid="_x0000_s27654" name="Equation" r:id="rId4" imgW="3557588" imgH="3217863" progId="">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ED1190F8-DB0C-49C6-A3EE-AF17E2CE22D0}" type="slidenum">
              <a:rPr lang="en-US"/>
              <a:pPr/>
              <a:t>16</a:t>
            </a:fld>
            <a:endParaRPr lang="en-US"/>
          </a:p>
        </p:txBody>
      </p:sp>
      <p:sp>
        <p:nvSpPr>
          <p:cNvPr id="29698" name="Rectangle 2"/>
          <p:cNvSpPr>
            <a:spLocks noGrp="1" noChangeArrowheads="1"/>
          </p:cNvSpPr>
          <p:nvPr>
            <p:ph type="title"/>
          </p:nvPr>
        </p:nvSpPr>
        <p:spPr>
          <a:noFill/>
          <a:ln/>
        </p:spPr>
        <p:txBody>
          <a:bodyPr/>
          <a:lstStyle/>
          <a:p>
            <a:r>
              <a:rPr lang="en-US"/>
              <a:t>Lump Sums Formulae</a:t>
            </a:r>
          </a:p>
        </p:txBody>
      </p:sp>
      <p:sp>
        <p:nvSpPr>
          <p:cNvPr id="29699" name="Rectangle 3"/>
          <p:cNvSpPr>
            <a:spLocks noGrp="1" noChangeArrowheads="1"/>
          </p:cNvSpPr>
          <p:nvPr>
            <p:ph type="body" idx="1"/>
          </p:nvPr>
        </p:nvSpPr>
        <p:spPr>
          <a:noFill/>
          <a:ln/>
        </p:spPr>
        <p:txBody>
          <a:bodyPr/>
          <a:lstStyle/>
          <a:p>
            <a:r>
              <a:rPr lang="en-US"/>
              <a:t>You have solved a </a:t>
            </a:r>
            <a:r>
              <a:rPr lang="en-US" b="1"/>
              <a:t>present value</a:t>
            </a:r>
            <a:r>
              <a:rPr lang="en-US"/>
              <a:t> and a </a:t>
            </a:r>
            <a:r>
              <a:rPr lang="en-US" b="1"/>
              <a:t>future value</a:t>
            </a:r>
            <a:r>
              <a:rPr lang="en-US"/>
              <a:t> of a </a:t>
            </a:r>
            <a:r>
              <a:rPr lang="en-US" u="sng"/>
              <a:t>lump sum</a:t>
            </a:r>
            <a:r>
              <a:rPr lang="en-US"/>
              <a:t>.  There remains two other variables that may be solved for</a:t>
            </a:r>
          </a:p>
          <a:p>
            <a:pPr lvl="1"/>
            <a:r>
              <a:rPr lang="en-US"/>
              <a:t>interest, i</a:t>
            </a:r>
          </a:p>
          <a:p>
            <a:pPr lvl="1"/>
            <a:r>
              <a:rPr lang="en-US"/>
              <a:t>number of periods, 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7AA8B6C3-F92E-4396-8811-AD3187E2A55F}" type="slidenum">
              <a:rPr lang="en-US"/>
              <a:pPr/>
              <a:t>17</a:t>
            </a:fld>
            <a:endParaRPr lang="en-US"/>
          </a:p>
        </p:txBody>
      </p:sp>
      <p:sp>
        <p:nvSpPr>
          <p:cNvPr id="31746" name="Rectangle 2"/>
          <p:cNvSpPr>
            <a:spLocks noGrp="1" noChangeArrowheads="1"/>
          </p:cNvSpPr>
          <p:nvPr>
            <p:ph type="title"/>
          </p:nvPr>
        </p:nvSpPr>
        <p:spPr>
          <a:noFill/>
          <a:ln/>
        </p:spPr>
        <p:txBody>
          <a:bodyPr/>
          <a:lstStyle/>
          <a:p>
            <a:r>
              <a:rPr lang="en-US"/>
              <a:t>Solving Lump Sum Cash Flow for Interest Rate</a:t>
            </a:r>
          </a:p>
        </p:txBody>
      </p:sp>
      <p:graphicFrame>
        <p:nvGraphicFramePr>
          <p:cNvPr id="31750" name="Object 6"/>
          <p:cNvGraphicFramePr>
            <a:graphicFrameLocks/>
          </p:cNvGraphicFramePr>
          <p:nvPr/>
        </p:nvGraphicFramePr>
        <p:xfrm>
          <a:off x="1066800" y="2133600"/>
          <a:ext cx="2425700" cy="2921000"/>
        </p:xfrm>
        <a:graphic>
          <a:graphicData uri="http://schemas.openxmlformats.org/presentationml/2006/ole">
            <p:oleObj spid="_x0000_s31752" name="Equation" r:id="rId4" imgW="2425700" imgH="2921000" progId="">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5"/>
          <p:cNvSpPr>
            <a:spLocks noGrp="1"/>
          </p:cNvSpPr>
          <p:nvPr>
            <p:ph type="ftr" sz="quarter" idx="11"/>
          </p:nvPr>
        </p:nvSpPr>
        <p:spPr/>
        <p:txBody>
          <a:bodyPr/>
          <a:lstStyle/>
          <a:p>
            <a:r>
              <a:rPr lang="en-US"/>
              <a:t>Copyright © 2009 Pearson Education, Inc.  Publishing as Prentice Hall</a:t>
            </a:r>
          </a:p>
          <a:p>
            <a:endParaRPr lang="en-US"/>
          </a:p>
        </p:txBody>
      </p:sp>
      <p:sp>
        <p:nvSpPr>
          <p:cNvPr id="6" name="Espace réservé du numéro de diapositive 6"/>
          <p:cNvSpPr>
            <a:spLocks noGrp="1"/>
          </p:cNvSpPr>
          <p:nvPr>
            <p:ph type="sldNum" sz="quarter" idx="12"/>
          </p:nvPr>
        </p:nvSpPr>
        <p:spPr/>
        <p:txBody>
          <a:bodyPr/>
          <a:lstStyle/>
          <a:p>
            <a:fld id="{B96FFA3C-9BCA-45FD-A6CD-FD4060F2FC2E}" type="slidenum">
              <a:rPr lang="en-US"/>
              <a:pPr/>
              <a:t>18</a:t>
            </a:fld>
            <a:endParaRPr lang="en-US"/>
          </a:p>
        </p:txBody>
      </p:sp>
      <p:sp>
        <p:nvSpPr>
          <p:cNvPr id="33794" name="Rectangle 2"/>
          <p:cNvSpPr>
            <a:spLocks noGrp="1" noChangeArrowheads="1"/>
          </p:cNvSpPr>
          <p:nvPr>
            <p:ph type="title"/>
          </p:nvPr>
        </p:nvSpPr>
        <p:spPr>
          <a:noFill/>
          <a:ln/>
        </p:spPr>
        <p:txBody>
          <a:bodyPr/>
          <a:lstStyle/>
          <a:p>
            <a:r>
              <a:rPr lang="en-US"/>
              <a:t>Example:  Interest Rate on a Lump Sum Investment</a:t>
            </a:r>
          </a:p>
        </p:txBody>
      </p:sp>
      <p:sp>
        <p:nvSpPr>
          <p:cNvPr id="33795" name="Rectangle 3"/>
          <p:cNvSpPr>
            <a:spLocks noGrp="1" noChangeArrowheads="1"/>
          </p:cNvSpPr>
          <p:nvPr>
            <p:ph type="body" sz="half" idx="1"/>
          </p:nvPr>
        </p:nvSpPr>
        <p:spPr>
          <a:noFill/>
          <a:ln/>
        </p:spPr>
        <p:txBody>
          <a:bodyPr/>
          <a:lstStyle/>
          <a:p>
            <a:r>
              <a:rPr lang="en-US" sz="2600"/>
              <a:t>If you invest $15,000 for ten years, you receive $30,000.  What is your annual return?</a:t>
            </a:r>
          </a:p>
        </p:txBody>
      </p:sp>
      <p:graphicFrame>
        <p:nvGraphicFramePr>
          <p:cNvPr id="600064" name="Object 1024"/>
          <p:cNvGraphicFramePr>
            <a:graphicFrameLocks/>
          </p:cNvGraphicFramePr>
          <p:nvPr/>
        </p:nvGraphicFramePr>
        <p:xfrm>
          <a:off x="4400550" y="2849563"/>
          <a:ext cx="4432300" cy="2540000"/>
        </p:xfrm>
        <a:graphic>
          <a:graphicData uri="http://schemas.openxmlformats.org/presentationml/2006/ole">
            <p:oleObj spid="_x0000_s600066" name="Equation" r:id="rId4" imgW="4432300" imgH="2540000" progId="">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26CB5B56-919B-4DA5-AB4A-021532C90602}" type="slidenum">
              <a:rPr lang="en-US"/>
              <a:pPr/>
              <a:t>19</a:t>
            </a:fld>
            <a:endParaRPr lang="en-US"/>
          </a:p>
        </p:txBody>
      </p:sp>
      <p:sp>
        <p:nvSpPr>
          <p:cNvPr id="144386" name="Rectangle 2"/>
          <p:cNvSpPr>
            <a:spLocks noGrp="1" noChangeArrowheads="1"/>
          </p:cNvSpPr>
          <p:nvPr>
            <p:ph type="title"/>
          </p:nvPr>
        </p:nvSpPr>
        <p:spPr>
          <a:noFill/>
          <a:ln/>
        </p:spPr>
        <p:txBody>
          <a:bodyPr/>
          <a:lstStyle/>
          <a:p>
            <a:r>
              <a:rPr lang="en-US"/>
              <a:t>Review of Logarithms</a:t>
            </a:r>
          </a:p>
        </p:txBody>
      </p:sp>
      <p:sp>
        <p:nvSpPr>
          <p:cNvPr id="144387" name="Rectangle 3"/>
          <p:cNvSpPr>
            <a:spLocks noGrp="1" noChangeArrowheads="1"/>
          </p:cNvSpPr>
          <p:nvPr>
            <p:ph type="body" idx="1"/>
          </p:nvPr>
        </p:nvSpPr>
        <p:spPr/>
        <p:txBody>
          <a:bodyPr/>
          <a:lstStyle/>
          <a:p>
            <a:r>
              <a:rPr lang="en-US"/>
              <a:t>The next three slides are a quick review of logarithms</a:t>
            </a:r>
          </a:p>
          <a:p>
            <a:pPr lvl="1"/>
            <a:r>
              <a:rPr lang="en-US"/>
              <a:t>I know that you probably learned this in eighth grade, but those of us who do not use them frequently forget the basic rules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3FE000DF-C38E-42C3-8133-7939ECB5C30B}" type="slidenum">
              <a:rPr lang="en-US"/>
              <a:pPr/>
              <a:t>2</a:t>
            </a:fld>
            <a:endParaRPr lang="en-US"/>
          </a:p>
        </p:txBody>
      </p:sp>
      <p:sp>
        <p:nvSpPr>
          <p:cNvPr id="529410" name="Rectangle 3074"/>
          <p:cNvSpPr>
            <a:spLocks noGrp="1" noChangeArrowheads="1"/>
          </p:cNvSpPr>
          <p:nvPr>
            <p:ph type="title"/>
          </p:nvPr>
        </p:nvSpPr>
        <p:spPr/>
        <p:txBody>
          <a:bodyPr/>
          <a:lstStyle/>
          <a:p>
            <a:r>
              <a:rPr lang="en-US"/>
              <a:t>Note:</a:t>
            </a:r>
          </a:p>
        </p:txBody>
      </p:sp>
      <p:sp>
        <p:nvSpPr>
          <p:cNvPr id="529411" name="Rectangle 3075"/>
          <p:cNvSpPr>
            <a:spLocks noGrp="1" noChangeArrowheads="1"/>
          </p:cNvSpPr>
          <p:nvPr>
            <p:ph type="body" idx="1"/>
          </p:nvPr>
        </p:nvSpPr>
        <p:spPr/>
        <p:txBody>
          <a:bodyPr/>
          <a:lstStyle/>
          <a:p>
            <a:pPr lvl="1"/>
            <a:r>
              <a:rPr lang="en-US"/>
              <a:t>This slide show does not follow the book as closely as shows for the other chapters</a:t>
            </a:r>
          </a:p>
          <a:p>
            <a:pPr lvl="1"/>
            <a:r>
              <a:rPr lang="en-US"/>
              <a:t>Students getting time value of money for the first time need to double or triple exposure to this basic skill</a:t>
            </a:r>
          </a:p>
          <a:p>
            <a:pPr lvl="1"/>
            <a:r>
              <a:rPr lang="en-US"/>
              <a:t>There are many examples at the end of this collection organized into subsections starting at slide 95 of 263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4" name="Espace réservé du numéro de diapositive 5"/>
          <p:cNvSpPr>
            <a:spLocks noGrp="1"/>
          </p:cNvSpPr>
          <p:nvPr>
            <p:ph type="sldNum" sz="quarter" idx="12"/>
          </p:nvPr>
        </p:nvSpPr>
        <p:spPr/>
        <p:txBody>
          <a:bodyPr/>
          <a:lstStyle/>
          <a:p>
            <a:fld id="{0E2A2EA9-A558-4A36-AB25-40AF23D874ED}" type="slidenum">
              <a:rPr lang="en-US"/>
              <a:pPr/>
              <a:t>20</a:t>
            </a:fld>
            <a:endParaRPr lang="en-US"/>
          </a:p>
        </p:txBody>
      </p:sp>
      <p:sp>
        <p:nvSpPr>
          <p:cNvPr id="146434" name="Rectangle 2"/>
          <p:cNvSpPr>
            <a:spLocks noGrp="1" noChangeArrowheads="1"/>
          </p:cNvSpPr>
          <p:nvPr>
            <p:ph type="body" idx="1"/>
          </p:nvPr>
        </p:nvSpPr>
        <p:spPr>
          <a:xfrm>
            <a:off x="609600" y="609600"/>
            <a:ext cx="7772400" cy="5715000"/>
          </a:xfrm>
          <a:noFill/>
          <a:ln/>
        </p:spPr>
        <p:txBody>
          <a:bodyPr/>
          <a:lstStyle/>
          <a:p>
            <a:pPr lvl="1"/>
            <a:r>
              <a:rPr lang="en-US" dirty="0"/>
              <a:t>Logarithms are important in finance because growth is related to the </a:t>
            </a:r>
            <a:r>
              <a:rPr lang="en-US" dirty="0" smtClean="0"/>
              <a:t>exponential</a:t>
            </a:r>
            <a:r>
              <a:rPr lang="en-US" dirty="0"/>
              <a:t>, and the exponential is the inverse function of the logarithm</a:t>
            </a:r>
          </a:p>
          <a:p>
            <a:pPr lvl="1"/>
            <a:r>
              <a:rPr lang="en-US" dirty="0"/>
              <a:t>Logarithms may have different bases, but in finance we need only the </a:t>
            </a:r>
            <a:r>
              <a:rPr lang="en-US" i="1" dirty="0"/>
              <a:t>natural logarithm</a:t>
            </a:r>
            <a:r>
              <a:rPr lang="en-US" dirty="0"/>
              <a:t>, that is the logarithm of base e.</a:t>
            </a:r>
          </a:p>
          <a:p>
            <a:pPr lvl="2"/>
            <a:r>
              <a:rPr lang="en-US" dirty="0"/>
              <a:t>The e is the irrational number that may be approximated as 2.718281828.  It is easy to remember because it starts to repeat, but don’t be fooled, it doesn't, and it </a:t>
            </a:r>
            <a:r>
              <a:rPr lang="en-US" b="1" dirty="0">
                <a:effectLst/>
              </a:rPr>
              <a:t>is</a:t>
            </a:r>
            <a:r>
              <a:rPr lang="en-US" dirty="0"/>
              <a:t> </a:t>
            </a:r>
            <a:r>
              <a:rPr lang="en-US" i="1" dirty="0" smtClean="0"/>
              <a:t>irrational²</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p>
            <a:fld id="{8A7FF1ED-062E-4C25-A9E8-87D543FCC2C0}" type="slidenum">
              <a:rPr lang="en-US"/>
              <a:pPr/>
              <a:t>21</a:t>
            </a:fld>
            <a:endParaRPr lang="en-US"/>
          </a:p>
        </p:txBody>
      </p:sp>
      <p:sp>
        <p:nvSpPr>
          <p:cNvPr id="148482" name="Rectangle 2"/>
          <p:cNvSpPr>
            <a:spLocks noGrp="1" noChangeArrowheads="1"/>
          </p:cNvSpPr>
          <p:nvPr>
            <p:ph type="title"/>
          </p:nvPr>
        </p:nvSpPr>
        <p:spPr>
          <a:noFill/>
          <a:ln/>
        </p:spPr>
        <p:txBody>
          <a:bodyPr/>
          <a:lstStyle/>
          <a:p>
            <a:r>
              <a:rPr lang="en-US"/>
              <a:t>Review of Logarithms</a:t>
            </a:r>
          </a:p>
        </p:txBody>
      </p:sp>
      <p:sp>
        <p:nvSpPr>
          <p:cNvPr id="148483" name="Rectangle 3"/>
          <p:cNvSpPr>
            <a:spLocks noGrp="1" noChangeArrowheads="1"/>
          </p:cNvSpPr>
          <p:nvPr>
            <p:ph type="body" idx="1"/>
          </p:nvPr>
        </p:nvSpPr>
        <p:spPr>
          <a:xfrm>
            <a:off x="914400" y="2286000"/>
            <a:ext cx="7543800" cy="914400"/>
          </a:xfrm>
          <a:noFill/>
          <a:ln/>
        </p:spPr>
        <p:txBody>
          <a:bodyPr/>
          <a:lstStyle/>
          <a:p>
            <a:r>
              <a:rPr lang="en-US"/>
              <a:t>The basic properties of logarithms that are used by finance are:</a:t>
            </a:r>
          </a:p>
        </p:txBody>
      </p:sp>
      <p:graphicFrame>
        <p:nvGraphicFramePr>
          <p:cNvPr id="601088" name="Object 1024"/>
          <p:cNvGraphicFramePr>
            <a:graphicFrameLocks/>
          </p:cNvGraphicFramePr>
          <p:nvPr/>
        </p:nvGraphicFramePr>
        <p:xfrm>
          <a:off x="1371600" y="3352800"/>
          <a:ext cx="4356100" cy="3009900"/>
        </p:xfrm>
        <a:graphic>
          <a:graphicData uri="http://schemas.openxmlformats.org/presentationml/2006/ole">
            <p:oleObj spid="_x0000_s601090" name="Equation" r:id="rId4" imgW="4356100" imgH="3009900" progId="">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p>
            <a:fld id="{64862E9A-A0A2-4DA2-B8B5-B2E8804AD8A1}" type="slidenum">
              <a:rPr lang="en-US"/>
              <a:pPr/>
              <a:t>22</a:t>
            </a:fld>
            <a:endParaRPr lang="en-US"/>
          </a:p>
        </p:txBody>
      </p:sp>
      <p:sp>
        <p:nvSpPr>
          <p:cNvPr id="150530" name="Rectangle 2"/>
          <p:cNvSpPr>
            <a:spLocks noGrp="1" noChangeArrowheads="1"/>
          </p:cNvSpPr>
          <p:nvPr>
            <p:ph type="title"/>
          </p:nvPr>
        </p:nvSpPr>
        <p:spPr>
          <a:noFill/>
          <a:ln/>
        </p:spPr>
        <p:txBody>
          <a:bodyPr/>
          <a:lstStyle/>
          <a:p>
            <a:r>
              <a:rPr lang="en-US"/>
              <a:t>Review of Logarithms</a:t>
            </a:r>
          </a:p>
        </p:txBody>
      </p:sp>
      <p:sp>
        <p:nvSpPr>
          <p:cNvPr id="150531" name="Rectangle 3"/>
          <p:cNvSpPr>
            <a:spLocks noGrp="1" noChangeArrowheads="1"/>
          </p:cNvSpPr>
          <p:nvPr>
            <p:ph type="body" idx="1"/>
          </p:nvPr>
        </p:nvSpPr>
        <p:spPr>
          <a:xfrm>
            <a:off x="914400" y="2286000"/>
            <a:ext cx="7543800" cy="914400"/>
          </a:xfrm>
          <a:noFill/>
          <a:ln/>
        </p:spPr>
        <p:txBody>
          <a:bodyPr/>
          <a:lstStyle/>
          <a:p>
            <a:r>
              <a:rPr lang="en-US"/>
              <a:t>The following properties are easy to prove from the last ones, and are useful in finance</a:t>
            </a:r>
          </a:p>
        </p:txBody>
      </p:sp>
      <p:graphicFrame>
        <p:nvGraphicFramePr>
          <p:cNvPr id="602112" name="Object 5120"/>
          <p:cNvGraphicFramePr>
            <a:graphicFrameLocks/>
          </p:cNvGraphicFramePr>
          <p:nvPr/>
        </p:nvGraphicFramePr>
        <p:xfrm>
          <a:off x="1447800" y="3657600"/>
          <a:ext cx="6238875" cy="2063750"/>
        </p:xfrm>
        <a:graphic>
          <a:graphicData uri="http://schemas.openxmlformats.org/presentationml/2006/ole">
            <p:oleObj spid="_x0000_s602114" name="Equation" r:id="rId4" imgW="6238875" imgH="2063750" progId="">
              <p:embed/>
            </p:oleObj>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8" name="Espace réservé du numéro de diapositive 5"/>
          <p:cNvSpPr>
            <a:spLocks noGrp="1"/>
          </p:cNvSpPr>
          <p:nvPr>
            <p:ph type="sldNum" sz="quarter" idx="12"/>
          </p:nvPr>
        </p:nvSpPr>
        <p:spPr/>
        <p:txBody>
          <a:bodyPr/>
          <a:lstStyle/>
          <a:p>
            <a:fld id="{9F636EB6-EA26-48FA-9582-D69F3D499929}" type="slidenum">
              <a:rPr lang="en-US"/>
              <a:pPr/>
              <a:t>23</a:t>
            </a:fld>
            <a:endParaRPr lang="en-US"/>
          </a:p>
        </p:txBody>
      </p:sp>
      <p:sp>
        <p:nvSpPr>
          <p:cNvPr id="35842" name="Rectangle 2"/>
          <p:cNvSpPr>
            <a:spLocks noGrp="1" noChangeArrowheads="1"/>
          </p:cNvSpPr>
          <p:nvPr>
            <p:ph type="title"/>
          </p:nvPr>
        </p:nvSpPr>
        <p:spPr>
          <a:noFill/>
          <a:ln/>
        </p:spPr>
        <p:txBody>
          <a:bodyPr/>
          <a:lstStyle/>
          <a:p>
            <a:r>
              <a:rPr lang="en-US"/>
              <a:t>Solving Lump Sum Cash Flow for Number of Periods</a:t>
            </a:r>
          </a:p>
        </p:txBody>
      </p:sp>
      <p:grpSp>
        <p:nvGrpSpPr>
          <p:cNvPr id="35845" name="Group 5"/>
          <p:cNvGrpSpPr>
            <a:grpSpLocks/>
          </p:cNvGrpSpPr>
          <p:nvPr/>
        </p:nvGrpSpPr>
        <p:grpSpPr bwMode="auto">
          <a:xfrm>
            <a:off x="914400" y="2286000"/>
            <a:ext cx="7556500" cy="3670300"/>
            <a:chOff x="576" y="1440"/>
            <a:chExt cx="4760" cy="2312"/>
          </a:xfrm>
        </p:grpSpPr>
        <p:graphicFrame>
          <p:nvGraphicFramePr>
            <p:cNvPr id="35843" name="Object 3"/>
            <p:cNvGraphicFramePr>
              <a:graphicFrameLocks/>
            </p:cNvGraphicFramePr>
            <p:nvPr/>
          </p:nvGraphicFramePr>
          <p:xfrm>
            <a:off x="576" y="1440"/>
            <a:ext cx="4760" cy="2312"/>
          </p:xfrm>
          <a:graphic>
            <a:graphicData uri="http://schemas.openxmlformats.org/presentationml/2006/ole">
              <p:oleObj spid="_x0000_s35849" name="Equation" r:id="rId4" imgW="7556500" imgH="3670300" progId="">
                <p:embed/>
              </p:oleObj>
            </a:graphicData>
          </a:graphic>
        </p:graphicFrame>
        <p:sp>
          <p:nvSpPr>
            <p:cNvPr id="35844" name="Rectangle 4"/>
            <p:cNvSpPr>
              <a:spLocks noChangeArrowheads="1"/>
            </p:cNvSpPr>
            <p:nvPr/>
          </p:nvSpPr>
          <p:spPr bwMode="auto">
            <a:xfrm>
              <a:off x="634" y="1469"/>
              <a:ext cx="4636" cy="2246"/>
            </a:xfrm>
            <a:prstGeom prst="rect">
              <a:avLst/>
            </a:prstGeom>
            <a:noFill/>
            <a:ln w="9525">
              <a:noFill/>
              <a:miter lim="800000"/>
              <a:headEnd/>
              <a:tailEnd/>
            </a:ln>
            <a:effectLst/>
          </p:spPr>
          <p:txBody>
            <a:bodyPr lIns="92075" tIns="46038" rIns="92075" bIns="46038"/>
            <a:lstStyle/>
            <a:p>
              <a:pPr marL="342900" indent="-342900">
                <a:buFontTx/>
                <a:buChar char="•"/>
              </a:pPr>
              <a:endParaRPr lang="fr-FR" sz="2400" i="0">
                <a:latin typeface="Times New Roman" pitchFamily="18" charset="0"/>
              </a:endParaRPr>
            </a:p>
          </p:txBody>
        </p:sp>
      </p:grpSp>
      <p:graphicFrame>
        <p:nvGraphicFramePr>
          <p:cNvPr id="35846" name="Object 6"/>
          <p:cNvGraphicFramePr>
            <a:graphicFrameLocks/>
          </p:cNvGraphicFramePr>
          <p:nvPr/>
        </p:nvGraphicFramePr>
        <p:xfrm>
          <a:off x="838200" y="2132013"/>
          <a:ext cx="6569075" cy="3978275"/>
        </p:xfrm>
        <a:graphic>
          <a:graphicData uri="http://schemas.openxmlformats.org/presentationml/2006/ole">
            <p:oleObj spid="_x0000_s35850" name="Equation" r:id="rId5" imgW="6569075" imgH="3978275" progId="">
              <p:embed/>
            </p:oleObj>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B1EAC8FE-8D6F-4C91-ACA2-5408B6C68B1F}" type="slidenum">
              <a:rPr lang="en-US"/>
              <a:pPr/>
              <a:t>24</a:t>
            </a:fld>
            <a:endParaRPr lang="en-US"/>
          </a:p>
        </p:txBody>
      </p:sp>
      <p:sp>
        <p:nvSpPr>
          <p:cNvPr id="39938" name="Rectangle 2"/>
          <p:cNvSpPr>
            <a:spLocks noGrp="1" noChangeArrowheads="1"/>
          </p:cNvSpPr>
          <p:nvPr>
            <p:ph type="title"/>
          </p:nvPr>
        </p:nvSpPr>
        <p:spPr>
          <a:noFill/>
          <a:ln/>
        </p:spPr>
        <p:txBody>
          <a:bodyPr/>
          <a:lstStyle/>
          <a:p>
            <a:r>
              <a:rPr lang="en-US"/>
              <a:t>4.2 The Frequency of Compounding</a:t>
            </a:r>
          </a:p>
        </p:txBody>
      </p:sp>
      <p:sp>
        <p:nvSpPr>
          <p:cNvPr id="39939" name="Rectangle 3"/>
          <p:cNvSpPr>
            <a:spLocks noGrp="1" noChangeArrowheads="1"/>
          </p:cNvSpPr>
          <p:nvPr>
            <p:ph type="body" idx="1"/>
          </p:nvPr>
        </p:nvSpPr>
        <p:spPr>
          <a:noFill/>
          <a:ln/>
        </p:spPr>
        <p:txBody>
          <a:bodyPr/>
          <a:lstStyle/>
          <a:p>
            <a:r>
              <a:rPr lang="en-US"/>
              <a:t>You have a credit card that carries a rate of interest of 18% per year compounded monthly.  What is the interest rate compounded annually?  </a:t>
            </a:r>
          </a:p>
          <a:p>
            <a:r>
              <a:rPr lang="en-US"/>
              <a:t>That is, if you borrowed $1 with the card, what would you owe at the end of a year?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ECC2D0C3-E989-4DAB-9772-4D8032F93FCE}" type="slidenum">
              <a:rPr lang="en-US"/>
              <a:pPr/>
              <a:t>25</a:t>
            </a:fld>
            <a:endParaRPr lang="en-US"/>
          </a:p>
        </p:txBody>
      </p:sp>
      <p:sp>
        <p:nvSpPr>
          <p:cNvPr id="41986" name="Rectangle 2"/>
          <p:cNvSpPr>
            <a:spLocks noGrp="1" noChangeArrowheads="1"/>
          </p:cNvSpPr>
          <p:nvPr>
            <p:ph type="title"/>
          </p:nvPr>
        </p:nvSpPr>
        <p:spPr>
          <a:noFill/>
          <a:ln/>
        </p:spPr>
        <p:txBody>
          <a:bodyPr/>
          <a:lstStyle/>
          <a:p>
            <a:r>
              <a:rPr lang="en-US"/>
              <a:t>The Frequency of Compounding</a:t>
            </a:r>
          </a:p>
        </p:txBody>
      </p:sp>
      <p:sp>
        <p:nvSpPr>
          <p:cNvPr id="41987" name="Rectangle 3"/>
          <p:cNvSpPr>
            <a:spLocks noGrp="1" noChangeArrowheads="1"/>
          </p:cNvSpPr>
          <p:nvPr>
            <p:ph type="body" idx="1"/>
          </p:nvPr>
        </p:nvSpPr>
        <p:spPr>
          <a:noFill/>
          <a:ln/>
        </p:spPr>
        <p:txBody>
          <a:bodyPr/>
          <a:lstStyle/>
          <a:p>
            <a:r>
              <a:rPr lang="en-US"/>
              <a:t>18% per year compounded monthly is just code for 18%/12 = 1.5% per month  </a:t>
            </a:r>
          </a:p>
          <a:p>
            <a:r>
              <a:rPr lang="en-US"/>
              <a:t>All calculation must be expressed in terms of consistent units</a:t>
            </a:r>
          </a:p>
          <a:p>
            <a:r>
              <a:rPr lang="en-US"/>
              <a:t>A raw rate of interest expressed in terms of years and months may never be used in a calculation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36B8C9DD-CACE-4D88-9730-0A359CC3E650}" type="slidenum">
              <a:rPr lang="en-US"/>
              <a:pPr/>
              <a:t>26</a:t>
            </a:fld>
            <a:endParaRPr lang="en-US"/>
          </a:p>
        </p:txBody>
      </p:sp>
      <p:sp>
        <p:nvSpPr>
          <p:cNvPr id="44034" name="Rectangle 2"/>
          <p:cNvSpPr>
            <a:spLocks noGrp="1" noChangeArrowheads="1"/>
          </p:cNvSpPr>
          <p:nvPr>
            <p:ph type="title"/>
          </p:nvPr>
        </p:nvSpPr>
        <p:spPr>
          <a:noFill/>
          <a:ln/>
        </p:spPr>
        <p:txBody>
          <a:bodyPr/>
          <a:lstStyle/>
          <a:p>
            <a:r>
              <a:rPr lang="en-US"/>
              <a:t>The Frequency of Compounding</a:t>
            </a:r>
          </a:p>
        </p:txBody>
      </p:sp>
      <p:sp>
        <p:nvSpPr>
          <p:cNvPr id="44035" name="Rectangle 3"/>
          <p:cNvSpPr>
            <a:spLocks noGrp="1" noChangeArrowheads="1"/>
          </p:cNvSpPr>
          <p:nvPr>
            <p:ph type="body" idx="1"/>
          </p:nvPr>
        </p:nvSpPr>
        <p:spPr>
          <a:noFill/>
          <a:ln/>
        </p:spPr>
        <p:txBody>
          <a:bodyPr/>
          <a:lstStyle/>
          <a:p>
            <a:r>
              <a:rPr lang="en-US"/>
              <a:t>The annual rate compounded monthly is code for one twelfth of the stated rate per month compounded monthly</a:t>
            </a:r>
          </a:p>
          <a:p>
            <a:r>
              <a:rPr lang="en-US"/>
              <a:t>The year is the macroperiod, and the month is the microperiod</a:t>
            </a:r>
          </a:p>
          <a:p>
            <a:r>
              <a:rPr lang="en-US"/>
              <a:t>In this case there are 12 microperiods in one macroperiod</a:t>
            </a:r>
          </a:p>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75D60072-65B8-4A63-8331-3F237362FB7B}" type="slidenum">
              <a:rPr lang="en-US"/>
              <a:pPr/>
              <a:t>27</a:t>
            </a:fld>
            <a:endParaRPr lang="en-US"/>
          </a:p>
        </p:txBody>
      </p:sp>
      <p:sp>
        <p:nvSpPr>
          <p:cNvPr id="46082" name="Rectangle 2"/>
          <p:cNvSpPr>
            <a:spLocks noGrp="1" noChangeArrowheads="1"/>
          </p:cNvSpPr>
          <p:nvPr>
            <p:ph type="title"/>
          </p:nvPr>
        </p:nvSpPr>
        <p:spPr>
          <a:noFill/>
          <a:ln/>
        </p:spPr>
        <p:txBody>
          <a:bodyPr/>
          <a:lstStyle/>
          <a:p>
            <a:r>
              <a:rPr lang="en-US"/>
              <a:t>The Frequency of Compounding</a:t>
            </a:r>
          </a:p>
        </p:txBody>
      </p:sp>
      <p:sp>
        <p:nvSpPr>
          <p:cNvPr id="46083" name="Rectangle 3"/>
          <p:cNvSpPr>
            <a:spLocks noGrp="1" noChangeArrowheads="1"/>
          </p:cNvSpPr>
          <p:nvPr>
            <p:ph type="body" idx="1"/>
          </p:nvPr>
        </p:nvSpPr>
        <p:spPr>
          <a:xfrm>
            <a:off x="990600" y="1905000"/>
            <a:ext cx="7543800" cy="4038600"/>
          </a:xfrm>
          <a:noFill/>
          <a:ln/>
        </p:spPr>
        <p:txBody>
          <a:bodyPr/>
          <a:lstStyle/>
          <a:p>
            <a:r>
              <a:rPr lang="en-US"/>
              <a:t>When a rate is expressed in terms of a macroperiod compounded with a different microperiod, then it is a nominal or annual percentage rate (APR)</a:t>
            </a:r>
          </a:p>
          <a:p>
            <a:r>
              <a:rPr lang="en-US"/>
              <a:t>If macroperiod = microperiod then the rate is referred to as a the real or effective rate based on that period</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C4B0111E-D721-4F94-8D09-ADDA3D70445F}" type="slidenum">
              <a:rPr lang="en-US"/>
              <a:pPr/>
              <a:t>28</a:t>
            </a:fld>
            <a:endParaRPr lang="en-US"/>
          </a:p>
        </p:txBody>
      </p:sp>
      <p:sp>
        <p:nvSpPr>
          <p:cNvPr id="48130" name="Rectangle 2"/>
          <p:cNvSpPr>
            <a:spLocks noGrp="1" noChangeArrowheads="1"/>
          </p:cNvSpPr>
          <p:nvPr>
            <p:ph type="title"/>
          </p:nvPr>
        </p:nvSpPr>
        <p:spPr>
          <a:noFill/>
          <a:ln/>
        </p:spPr>
        <p:txBody>
          <a:bodyPr/>
          <a:lstStyle/>
          <a:p>
            <a:r>
              <a:rPr lang="en-US"/>
              <a:t>The Frequency of Compounding</a:t>
            </a:r>
          </a:p>
        </p:txBody>
      </p:sp>
      <p:sp>
        <p:nvSpPr>
          <p:cNvPr id="48131" name="Rectangle 3"/>
          <p:cNvSpPr>
            <a:spLocks noGrp="1" noChangeArrowheads="1"/>
          </p:cNvSpPr>
          <p:nvPr>
            <p:ph type="body" idx="1"/>
          </p:nvPr>
        </p:nvSpPr>
        <p:spPr>
          <a:xfrm>
            <a:off x="990600" y="1905000"/>
            <a:ext cx="7543800" cy="4038600"/>
          </a:xfrm>
          <a:noFill/>
          <a:ln/>
        </p:spPr>
        <p:txBody>
          <a:bodyPr/>
          <a:lstStyle/>
          <a:p>
            <a:r>
              <a:rPr lang="en-US" dirty="0"/>
              <a:t>Assume m </a:t>
            </a:r>
            <a:r>
              <a:rPr lang="en-US" dirty="0" err="1"/>
              <a:t>microperiods</a:t>
            </a:r>
            <a:r>
              <a:rPr lang="en-US" dirty="0"/>
              <a:t> in a </a:t>
            </a:r>
            <a:r>
              <a:rPr lang="en-US" dirty="0" err="1" smtClean="0"/>
              <a:t>macroperiod</a:t>
            </a:r>
            <a:r>
              <a:rPr lang="en-US" dirty="0" smtClean="0"/>
              <a:t> </a:t>
            </a:r>
            <a:r>
              <a:rPr lang="en-US" dirty="0"/>
              <a:t>and a nominal rate k per </a:t>
            </a:r>
            <a:r>
              <a:rPr lang="en-US" dirty="0" err="1"/>
              <a:t>macroperiod</a:t>
            </a:r>
            <a:r>
              <a:rPr lang="en-US" dirty="0"/>
              <a:t> compounded micro-periodically.  That is the effective rate is </a:t>
            </a:r>
            <a:r>
              <a:rPr lang="en-US" dirty="0" smtClean="0"/>
              <a:t>k/n </a:t>
            </a:r>
            <a:r>
              <a:rPr lang="en-US" dirty="0"/>
              <a:t>per </a:t>
            </a:r>
            <a:r>
              <a:rPr lang="en-US" u="sng" dirty="0" err="1"/>
              <a:t>microperiod</a:t>
            </a:r>
            <a:r>
              <a:rPr lang="en-US" dirty="0"/>
              <a:t>.</a:t>
            </a:r>
          </a:p>
          <a:p>
            <a:r>
              <a:rPr lang="en-US" dirty="0"/>
              <a:t>Invest $1 for one </a:t>
            </a:r>
            <a:r>
              <a:rPr lang="en-US" dirty="0" err="1"/>
              <a:t>macroperiod</a:t>
            </a:r>
            <a:r>
              <a:rPr lang="en-US" dirty="0"/>
              <a:t> to obtain $1*(1+k/n)</a:t>
            </a:r>
            <a:r>
              <a:rPr lang="en-US" baseline="30000" dirty="0"/>
              <a:t>n</a:t>
            </a:r>
            <a:r>
              <a:rPr lang="en-US" dirty="0"/>
              <a:t>, producing an effective rate over the </a:t>
            </a:r>
            <a:r>
              <a:rPr lang="en-US" u="sng" dirty="0" err="1"/>
              <a:t>macroperiod</a:t>
            </a:r>
            <a:r>
              <a:rPr lang="en-US" dirty="0"/>
              <a:t> of ($1*(1+k/n)</a:t>
            </a:r>
            <a:r>
              <a:rPr lang="en-US" baseline="30000" dirty="0"/>
              <a:t>n</a:t>
            </a:r>
            <a:r>
              <a:rPr lang="en-US" dirty="0"/>
              <a:t> - $1)/$1 = (1+k/n)</a:t>
            </a:r>
            <a:r>
              <a:rPr lang="en-US" baseline="30000" dirty="0"/>
              <a:t>n</a:t>
            </a:r>
            <a:r>
              <a:rPr lang="en-US" dirty="0"/>
              <a:t> - 1</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075F417D-2DA9-479F-B913-111E7D05FAEF}" type="slidenum">
              <a:rPr lang="en-US"/>
              <a:pPr/>
              <a:t>29</a:t>
            </a:fld>
            <a:endParaRPr lang="en-US"/>
          </a:p>
        </p:txBody>
      </p:sp>
      <p:sp>
        <p:nvSpPr>
          <p:cNvPr id="50178" name="Rectangle 2"/>
          <p:cNvSpPr>
            <a:spLocks noGrp="1" noChangeArrowheads="1"/>
          </p:cNvSpPr>
          <p:nvPr>
            <p:ph type="title"/>
          </p:nvPr>
        </p:nvSpPr>
        <p:spPr>
          <a:noFill/>
          <a:ln/>
        </p:spPr>
        <p:txBody>
          <a:bodyPr/>
          <a:lstStyle/>
          <a:p>
            <a:r>
              <a:rPr lang="en-US"/>
              <a:t>Credit Card</a:t>
            </a:r>
          </a:p>
        </p:txBody>
      </p:sp>
      <p:sp>
        <p:nvSpPr>
          <p:cNvPr id="50179" name="Rectangle 3"/>
          <p:cNvSpPr>
            <a:spLocks noGrp="1" noChangeArrowheads="1"/>
          </p:cNvSpPr>
          <p:nvPr>
            <p:ph type="body" idx="1"/>
          </p:nvPr>
        </p:nvSpPr>
        <p:spPr>
          <a:xfrm>
            <a:off x="990600" y="1905000"/>
            <a:ext cx="7543800" cy="4038600"/>
          </a:xfrm>
          <a:noFill/>
          <a:ln/>
        </p:spPr>
        <p:txBody>
          <a:bodyPr/>
          <a:lstStyle/>
          <a:p>
            <a:r>
              <a:rPr lang="en-US"/>
              <a:t> If the credit card pays an APR of 18% per year compounded monthly.  The (real) monthly rate is 18%/12 = 1.5% so the real annual rate is (1+0.015)</a:t>
            </a:r>
            <a:r>
              <a:rPr lang="en-US" baseline="30000"/>
              <a:t>12</a:t>
            </a:r>
            <a:r>
              <a:rPr lang="en-US"/>
              <a:t>  - 1 = 19.56%</a:t>
            </a:r>
          </a:p>
          <a:p>
            <a:r>
              <a:rPr lang="en-US"/>
              <a:t>The two equal APR with different frequency of compounding have different effective annual rates: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2D143E85-EE0E-4A86-852D-DB29FE645136}" type="slidenum">
              <a:rPr lang="en-US"/>
              <a:pPr/>
              <a:t>3</a:t>
            </a:fld>
            <a:endParaRPr lang="en-US"/>
          </a:p>
        </p:txBody>
      </p:sp>
      <p:sp>
        <p:nvSpPr>
          <p:cNvPr id="7170" name="Rectangle 2"/>
          <p:cNvSpPr>
            <a:spLocks noGrp="1" noChangeArrowheads="1"/>
          </p:cNvSpPr>
          <p:nvPr>
            <p:ph type="title"/>
          </p:nvPr>
        </p:nvSpPr>
        <p:spPr>
          <a:noFill/>
          <a:ln/>
        </p:spPr>
        <p:txBody>
          <a:bodyPr/>
          <a:lstStyle/>
          <a:p>
            <a:r>
              <a:rPr lang="en-US"/>
              <a:t>Introduction: Time Value of Money (TVM)</a:t>
            </a:r>
          </a:p>
        </p:txBody>
      </p:sp>
      <p:sp>
        <p:nvSpPr>
          <p:cNvPr id="7171" name="Rectangle 3"/>
          <p:cNvSpPr>
            <a:spLocks noGrp="1" noChangeArrowheads="1"/>
          </p:cNvSpPr>
          <p:nvPr>
            <p:ph type="body" idx="1"/>
          </p:nvPr>
        </p:nvSpPr>
        <p:spPr>
          <a:noFill/>
          <a:ln/>
        </p:spPr>
        <p:txBody>
          <a:bodyPr/>
          <a:lstStyle/>
          <a:p>
            <a:pPr>
              <a:buFontTx/>
              <a:buNone/>
            </a:pPr>
            <a:r>
              <a:rPr lang="en-US">
                <a:effectLst/>
              </a:rPr>
              <a:t>	</a:t>
            </a:r>
            <a:r>
              <a:rPr lang="en-US"/>
              <a:t>$20 today is worth more than the expectation of $20 tomorrow because:</a:t>
            </a:r>
          </a:p>
          <a:p>
            <a:pPr lvl="1"/>
            <a:r>
              <a:rPr lang="en-US"/>
              <a:t> a bank would pay interest on the $20	</a:t>
            </a:r>
          </a:p>
          <a:p>
            <a:pPr lvl="1"/>
            <a:r>
              <a:rPr lang="en-US"/>
              <a:t>inflation makes tomorrows $20 less valuable than today’s</a:t>
            </a:r>
          </a:p>
          <a:p>
            <a:pPr lvl="1"/>
            <a:r>
              <a:rPr lang="en-US"/>
              <a:t>uncertainty of receiving tomorrow’s $20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303663D9-8A62-4CBE-A17F-E06E4A4ECF27}" type="slidenum">
              <a:rPr lang="en-US"/>
              <a:pPr/>
              <a:t>30</a:t>
            </a:fld>
            <a:endParaRPr lang="en-US"/>
          </a:p>
        </p:txBody>
      </p:sp>
      <p:sp>
        <p:nvSpPr>
          <p:cNvPr id="52226" name="Rectangle 2"/>
          <p:cNvSpPr>
            <a:spLocks noGrp="1" noChangeArrowheads="1"/>
          </p:cNvSpPr>
          <p:nvPr>
            <p:ph type="title"/>
          </p:nvPr>
        </p:nvSpPr>
        <p:spPr>
          <a:noFill/>
          <a:ln/>
        </p:spPr>
        <p:txBody>
          <a:bodyPr/>
          <a:lstStyle/>
          <a:p>
            <a:r>
              <a:rPr lang="en-US"/>
              <a:t>Effective Annual Rates of an APR of 18%</a:t>
            </a:r>
          </a:p>
        </p:txBody>
      </p:sp>
      <p:graphicFrame>
        <p:nvGraphicFramePr>
          <p:cNvPr id="52227" name="Object 3"/>
          <p:cNvGraphicFramePr>
            <a:graphicFrameLocks/>
          </p:cNvGraphicFramePr>
          <p:nvPr/>
        </p:nvGraphicFramePr>
        <p:xfrm>
          <a:off x="1295400" y="2286000"/>
          <a:ext cx="6337300" cy="3670300"/>
        </p:xfrm>
        <a:graphic>
          <a:graphicData uri="http://schemas.openxmlformats.org/presentationml/2006/ole">
            <p:oleObj spid="_x0000_s52229" name="Document" r:id="rId4" imgW="6337300" imgH="3670300" progId="Word.Document.8">
              <p:embed/>
            </p:oleObj>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p>
            <a:fld id="{558A0631-5F8E-4614-BB75-A172A55D4E03}" type="slidenum">
              <a:rPr lang="en-US"/>
              <a:pPr/>
              <a:t>31</a:t>
            </a:fld>
            <a:endParaRPr lang="en-US"/>
          </a:p>
        </p:txBody>
      </p:sp>
      <p:sp>
        <p:nvSpPr>
          <p:cNvPr id="54274" name="Rectangle 2"/>
          <p:cNvSpPr>
            <a:spLocks noGrp="1" noChangeArrowheads="1"/>
          </p:cNvSpPr>
          <p:nvPr>
            <p:ph type="title"/>
          </p:nvPr>
        </p:nvSpPr>
        <p:spPr>
          <a:noFill/>
          <a:ln/>
        </p:spPr>
        <p:txBody>
          <a:bodyPr/>
          <a:lstStyle/>
          <a:p>
            <a:r>
              <a:rPr lang="en-US"/>
              <a:t>The Frequency of Compounding</a:t>
            </a:r>
          </a:p>
        </p:txBody>
      </p:sp>
      <p:sp>
        <p:nvSpPr>
          <p:cNvPr id="54275" name="Rectangle 3"/>
          <p:cNvSpPr>
            <a:spLocks noGrp="1" noChangeArrowheads="1"/>
          </p:cNvSpPr>
          <p:nvPr>
            <p:ph type="body" idx="1"/>
          </p:nvPr>
        </p:nvSpPr>
        <p:spPr>
          <a:xfrm>
            <a:off x="914400" y="1828800"/>
            <a:ext cx="7543800" cy="2743200"/>
          </a:xfrm>
          <a:noFill/>
          <a:ln/>
        </p:spPr>
        <p:txBody>
          <a:bodyPr/>
          <a:lstStyle/>
          <a:p>
            <a:r>
              <a:rPr lang="en-US"/>
              <a:t>Note that as the frequency of compounding increases, so does the annual effective rate</a:t>
            </a:r>
          </a:p>
          <a:p>
            <a:r>
              <a:rPr lang="en-US"/>
              <a:t>What occurs as the frequency of compounding rises to infinity?</a:t>
            </a:r>
          </a:p>
        </p:txBody>
      </p:sp>
      <p:graphicFrame>
        <p:nvGraphicFramePr>
          <p:cNvPr id="603136" name="Object 2048"/>
          <p:cNvGraphicFramePr>
            <a:graphicFrameLocks/>
          </p:cNvGraphicFramePr>
          <p:nvPr/>
        </p:nvGraphicFramePr>
        <p:xfrm>
          <a:off x="931863" y="4724400"/>
          <a:ext cx="5083175" cy="1231900"/>
        </p:xfrm>
        <a:graphic>
          <a:graphicData uri="http://schemas.openxmlformats.org/presentationml/2006/ole">
            <p:oleObj spid="_x0000_s603138" name="Equation" r:id="rId4" imgW="5083175" imgH="1231900" progId="">
              <p:embed/>
            </p:oleObj>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3A19CC0D-5EA2-4FB4-9EBC-643C2E0C75C9}" type="slidenum">
              <a:rPr lang="en-US"/>
              <a:pPr/>
              <a:t>32</a:t>
            </a:fld>
            <a:endParaRPr lang="en-US"/>
          </a:p>
        </p:txBody>
      </p:sp>
      <p:sp>
        <p:nvSpPr>
          <p:cNvPr id="56322" name="Rectangle 2"/>
          <p:cNvSpPr>
            <a:spLocks noGrp="1" noChangeArrowheads="1"/>
          </p:cNvSpPr>
          <p:nvPr>
            <p:ph type="title"/>
          </p:nvPr>
        </p:nvSpPr>
        <p:spPr>
          <a:noFill/>
          <a:ln/>
        </p:spPr>
        <p:txBody>
          <a:bodyPr/>
          <a:lstStyle/>
          <a:p>
            <a:r>
              <a:rPr lang="en-US"/>
              <a:t>The Frequency of Compounding</a:t>
            </a:r>
          </a:p>
        </p:txBody>
      </p:sp>
      <p:sp>
        <p:nvSpPr>
          <p:cNvPr id="56323" name="Rectangle 3"/>
          <p:cNvSpPr>
            <a:spLocks noGrp="1" noChangeArrowheads="1"/>
          </p:cNvSpPr>
          <p:nvPr>
            <p:ph type="body" idx="1"/>
          </p:nvPr>
        </p:nvSpPr>
        <p:spPr>
          <a:xfrm>
            <a:off x="914400" y="2133600"/>
            <a:ext cx="7543800" cy="4038600"/>
          </a:xfrm>
          <a:noFill/>
          <a:ln/>
        </p:spPr>
        <p:txBody>
          <a:bodyPr/>
          <a:lstStyle/>
          <a:p>
            <a:r>
              <a:rPr lang="en-US"/>
              <a:t>The effective annual rate that’s equivalent to an annual percentage rate of 18% is then e </a:t>
            </a:r>
            <a:r>
              <a:rPr lang="en-US" baseline="30000"/>
              <a:t>0.18 </a:t>
            </a:r>
            <a:r>
              <a:rPr lang="en-US"/>
              <a:t>- 1 = 19.72%</a:t>
            </a:r>
          </a:p>
          <a:p>
            <a:r>
              <a:rPr lang="en-US"/>
              <a:t>More precision shows that moving from daily compounding to continuous compounding gains 0.53 of one basis point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57DB7287-DB1E-4168-B4B3-16B6B1012DB0}" type="slidenum">
              <a:rPr lang="en-US"/>
              <a:pPr/>
              <a:t>33</a:t>
            </a:fld>
            <a:endParaRPr lang="en-US"/>
          </a:p>
        </p:txBody>
      </p:sp>
      <p:sp>
        <p:nvSpPr>
          <p:cNvPr id="58370" name="Rectangle 2"/>
          <p:cNvSpPr>
            <a:spLocks noGrp="1" noChangeArrowheads="1"/>
          </p:cNvSpPr>
          <p:nvPr>
            <p:ph type="title"/>
          </p:nvPr>
        </p:nvSpPr>
        <p:spPr>
          <a:noFill/>
          <a:ln/>
        </p:spPr>
        <p:txBody>
          <a:bodyPr/>
          <a:lstStyle/>
          <a:p>
            <a:r>
              <a:rPr lang="en-US"/>
              <a:t>The Frequency of Compounding</a:t>
            </a:r>
          </a:p>
        </p:txBody>
      </p:sp>
      <p:sp>
        <p:nvSpPr>
          <p:cNvPr id="58371" name="Rectangle 3"/>
          <p:cNvSpPr>
            <a:spLocks noGrp="1" noChangeArrowheads="1"/>
          </p:cNvSpPr>
          <p:nvPr>
            <p:ph type="body" idx="1"/>
          </p:nvPr>
        </p:nvSpPr>
        <p:spPr>
          <a:noFill/>
          <a:ln/>
        </p:spPr>
        <p:txBody>
          <a:bodyPr/>
          <a:lstStyle/>
          <a:p>
            <a:r>
              <a:rPr lang="en-US"/>
              <a:t>A bank determines that it needs an effective rate of 12% on car loans to medium risk borrowers</a:t>
            </a:r>
          </a:p>
          <a:p>
            <a:r>
              <a:rPr lang="en-US"/>
              <a:t>What annual percentage rates may it offer?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37E960B3-BA33-4D0B-8DFF-5C4ECDCB9BFF}" type="slidenum">
              <a:rPr lang="en-US"/>
              <a:pPr/>
              <a:t>34</a:t>
            </a:fld>
            <a:endParaRPr lang="en-US"/>
          </a:p>
        </p:txBody>
      </p:sp>
      <p:sp>
        <p:nvSpPr>
          <p:cNvPr id="60418" name="Rectangle 2"/>
          <p:cNvSpPr>
            <a:spLocks noGrp="1" noChangeArrowheads="1"/>
          </p:cNvSpPr>
          <p:nvPr>
            <p:ph type="title"/>
          </p:nvPr>
        </p:nvSpPr>
        <p:spPr>
          <a:noFill/>
          <a:ln/>
        </p:spPr>
        <p:txBody>
          <a:bodyPr/>
          <a:lstStyle/>
          <a:p>
            <a:r>
              <a:rPr lang="en-US"/>
              <a:t>The Frequency of Compounding</a:t>
            </a:r>
          </a:p>
        </p:txBody>
      </p:sp>
      <p:graphicFrame>
        <p:nvGraphicFramePr>
          <p:cNvPr id="60419" name="Object 3"/>
          <p:cNvGraphicFramePr>
            <a:graphicFrameLocks/>
          </p:cNvGraphicFramePr>
          <p:nvPr/>
        </p:nvGraphicFramePr>
        <p:xfrm>
          <a:off x="1143000" y="2209800"/>
          <a:ext cx="2908300" cy="2209800"/>
        </p:xfrm>
        <a:graphic>
          <a:graphicData uri="http://schemas.openxmlformats.org/presentationml/2006/ole">
            <p:oleObj spid="_x0000_s60421" name="Equation" r:id="rId4" imgW="2908300" imgH="2209800" progId="">
              <p:embed/>
            </p:oleObj>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7F6B208D-D200-43E3-A5EE-1CF5DEC10077}" type="slidenum">
              <a:rPr lang="en-US"/>
              <a:pPr/>
              <a:t>35</a:t>
            </a:fld>
            <a:endParaRPr lang="en-US"/>
          </a:p>
        </p:txBody>
      </p:sp>
      <p:sp>
        <p:nvSpPr>
          <p:cNvPr id="62466" name="Rectangle 2"/>
          <p:cNvSpPr>
            <a:spLocks noGrp="1" noChangeArrowheads="1"/>
          </p:cNvSpPr>
          <p:nvPr>
            <p:ph type="title"/>
          </p:nvPr>
        </p:nvSpPr>
        <p:spPr>
          <a:noFill/>
          <a:ln/>
        </p:spPr>
        <p:txBody>
          <a:bodyPr/>
          <a:lstStyle/>
          <a:p>
            <a:r>
              <a:rPr lang="en-US"/>
              <a:t>The Frequency of Compounding</a:t>
            </a:r>
          </a:p>
        </p:txBody>
      </p:sp>
      <p:graphicFrame>
        <p:nvGraphicFramePr>
          <p:cNvPr id="604160" name="Object 1024"/>
          <p:cNvGraphicFramePr>
            <a:graphicFrameLocks/>
          </p:cNvGraphicFramePr>
          <p:nvPr/>
        </p:nvGraphicFramePr>
        <p:xfrm>
          <a:off x="914400" y="2286000"/>
          <a:ext cx="7670800" cy="3594100"/>
        </p:xfrm>
        <a:graphic>
          <a:graphicData uri="http://schemas.openxmlformats.org/presentationml/2006/ole">
            <p:oleObj spid="_x0000_s604162" name="Document" r:id="rId4" imgW="7670800" imgH="3594100" progId="Word.Document.8">
              <p:embed/>
            </p:oleObj>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18C2BB6D-E000-4751-AC5D-3C0272A16279}" type="slidenum">
              <a:rPr lang="en-US"/>
              <a:pPr/>
              <a:t>36</a:t>
            </a:fld>
            <a:endParaRPr lang="en-US"/>
          </a:p>
        </p:txBody>
      </p:sp>
      <p:sp>
        <p:nvSpPr>
          <p:cNvPr id="64514" name="Rectangle 2"/>
          <p:cNvSpPr>
            <a:spLocks noGrp="1" noChangeArrowheads="1"/>
          </p:cNvSpPr>
          <p:nvPr>
            <p:ph type="title"/>
          </p:nvPr>
        </p:nvSpPr>
        <p:spPr>
          <a:noFill/>
          <a:ln/>
        </p:spPr>
        <p:txBody>
          <a:bodyPr/>
          <a:lstStyle/>
          <a:p>
            <a:r>
              <a:rPr lang="en-US"/>
              <a:t>The Frequency of Compounding</a:t>
            </a:r>
          </a:p>
        </p:txBody>
      </p:sp>
      <p:sp>
        <p:nvSpPr>
          <p:cNvPr id="64515" name="Rectangle 3"/>
          <p:cNvSpPr>
            <a:spLocks noGrp="1" noChangeArrowheads="1"/>
          </p:cNvSpPr>
          <p:nvPr>
            <p:ph type="body" idx="1"/>
          </p:nvPr>
        </p:nvSpPr>
        <p:spPr>
          <a:noFill/>
          <a:ln/>
        </p:spPr>
        <p:txBody>
          <a:bodyPr/>
          <a:lstStyle/>
          <a:p>
            <a:r>
              <a:rPr lang="en-US"/>
              <a:t>Many lenders and borrowers do not have a clear understanding of APRs, but institutional lenders and borrowers do</a:t>
            </a:r>
          </a:p>
          <a:p>
            <a:r>
              <a:rPr lang="en-US"/>
              <a:t>Institutions are therefore able to extract a few basis points from consumers, but why bother?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3E799B2F-90B6-42AD-89CF-0E39A0E74F40}" type="slidenum">
              <a:rPr lang="en-US"/>
              <a:pPr/>
              <a:t>37</a:t>
            </a:fld>
            <a:endParaRPr lang="en-US"/>
          </a:p>
        </p:txBody>
      </p:sp>
      <p:sp>
        <p:nvSpPr>
          <p:cNvPr id="66562" name="Rectangle 2"/>
          <p:cNvSpPr>
            <a:spLocks noGrp="1" noChangeArrowheads="1"/>
          </p:cNvSpPr>
          <p:nvPr>
            <p:ph type="title"/>
          </p:nvPr>
        </p:nvSpPr>
        <p:spPr>
          <a:noFill/>
          <a:ln/>
        </p:spPr>
        <p:txBody>
          <a:bodyPr/>
          <a:lstStyle/>
          <a:p>
            <a:r>
              <a:rPr lang="en-US"/>
              <a:t>The Frequency of Compounding</a:t>
            </a:r>
          </a:p>
        </p:txBody>
      </p:sp>
      <p:sp>
        <p:nvSpPr>
          <p:cNvPr id="66563" name="Rectangle 3"/>
          <p:cNvSpPr>
            <a:spLocks noGrp="1" noChangeArrowheads="1"/>
          </p:cNvSpPr>
          <p:nvPr>
            <p:ph type="body" idx="1"/>
          </p:nvPr>
        </p:nvSpPr>
        <p:spPr>
          <a:noFill/>
          <a:ln/>
        </p:spPr>
        <p:txBody>
          <a:bodyPr/>
          <a:lstStyle/>
          <a:p>
            <a:r>
              <a:rPr lang="en-US"/>
              <a:t>Financial intermediaries profit from </a:t>
            </a:r>
            <a:r>
              <a:rPr lang="en-US" u="sng"/>
              <a:t>differences</a:t>
            </a:r>
            <a:r>
              <a:rPr lang="en-US"/>
              <a:t> in the lending and borrowing rates.  Overheads, bad loans and competition results in a narrow margin.  Small rate gains therefore result in a large increases in institutional profits</a:t>
            </a:r>
          </a:p>
          <a:p>
            <a:r>
              <a:rPr lang="en-US"/>
              <a:t>In the long term, ill-informed consumers lose because of compounding</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3A620913-2186-4EE3-AA85-8B368C9A032E}" type="slidenum">
              <a:rPr lang="en-US"/>
              <a:pPr/>
              <a:t>38</a:t>
            </a:fld>
            <a:endParaRPr lang="en-US"/>
          </a:p>
        </p:txBody>
      </p:sp>
      <p:sp>
        <p:nvSpPr>
          <p:cNvPr id="593922" name="Rectangle 2"/>
          <p:cNvSpPr>
            <a:spLocks noGrp="1" noChangeArrowheads="1"/>
          </p:cNvSpPr>
          <p:nvPr>
            <p:ph type="title"/>
          </p:nvPr>
        </p:nvSpPr>
        <p:spPr/>
        <p:txBody>
          <a:bodyPr/>
          <a:lstStyle/>
          <a:p>
            <a:r>
              <a:rPr lang="en-US" sz="4800"/>
              <a:t>4.5 Multiple Cash Flows</a:t>
            </a:r>
          </a:p>
        </p:txBody>
      </p:sp>
      <p:sp>
        <p:nvSpPr>
          <p:cNvPr id="593923" name="Rectangle 3"/>
          <p:cNvSpPr>
            <a:spLocks noGrp="1" noChangeArrowheads="1"/>
          </p:cNvSpPr>
          <p:nvPr>
            <p:ph type="body" idx="1"/>
          </p:nvPr>
        </p:nvSpPr>
        <p:spPr/>
        <p:txBody>
          <a:bodyPr/>
          <a:lstStyle/>
          <a:p>
            <a:pPr>
              <a:lnSpc>
                <a:spcPct val="90000"/>
              </a:lnSpc>
            </a:pPr>
            <a:r>
              <a:rPr lang="en-US" sz="3200">
                <a:effectLst/>
              </a:rPr>
              <a:t>Time Lines</a:t>
            </a:r>
          </a:p>
          <a:p>
            <a:pPr>
              <a:lnSpc>
                <a:spcPct val="90000"/>
              </a:lnSpc>
            </a:pPr>
            <a:r>
              <a:rPr lang="en-US" sz="3200">
                <a:effectLst/>
              </a:rPr>
              <a:t>Future Value of a Stream of Cash Flow</a:t>
            </a:r>
          </a:p>
          <a:p>
            <a:pPr>
              <a:lnSpc>
                <a:spcPct val="90000"/>
              </a:lnSpc>
            </a:pPr>
            <a:r>
              <a:rPr lang="en-US" sz="3200">
                <a:effectLst/>
              </a:rPr>
              <a:t>Present Value of a Stream of Cash Flows</a:t>
            </a:r>
          </a:p>
          <a:p>
            <a:pPr>
              <a:lnSpc>
                <a:spcPct val="90000"/>
              </a:lnSpc>
            </a:pPr>
            <a:r>
              <a:rPr lang="en-US" sz="3200">
                <a:effectLst/>
              </a:rPr>
              <a:t>Investing with Multiple Cash Flows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4C36F28B-D51F-4011-99B4-9F62BDD82663}" type="slidenum">
              <a:rPr lang="en-US"/>
              <a:pPr/>
              <a:t>39</a:t>
            </a:fld>
            <a:endParaRPr lang="en-US"/>
          </a:p>
        </p:txBody>
      </p:sp>
      <p:sp>
        <p:nvSpPr>
          <p:cNvPr id="595970" name="Rectangle 2"/>
          <p:cNvSpPr>
            <a:spLocks noGrp="1" noChangeArrowheads="1"/>
          </p:cNvSpPr>
          <p:nvPr>
            <p:ph type="title"/>
          </p:nvPr>
        </p:nvSpPr>
        <p:spPr/>
        <p:txBody>
          <a:bodyPr/>
          <a:lstStyle/>
          <a:p>
            <a:r>
              <a:rPr lang="en-US"/>
              <a:t>Time Line</a:t>
            </a:r>
          </a:p>
        </p:txBody>
      </p:sp>
      <p:pic>
        <p:nvPicPr>
          <p:cNvPr id="595972" name="Picture 4"/>
          <p:cNvPicPr>
            <a:picLocks noChangeAspect="1" noChangeArrowheads="1"/>
          </p:cNvPicPr>
          <p:nvPr/>
        </p:nvPicPr>
        <p:blipFill>
          <a:blip r:embed="rId2" cstate="print"/>
          <a:srcRect/>
          <a:stretch>
            <a:fillRect/>
          </a:stretch>
        </p:blipFill>
        <p:spPr bwMode="auto">
          <a:xfrm>
            <a:off x="1295400" y="2819400"/>
            <a:ext cx="6861175" cy="1709738"/>
          </a:xfrm>
          <a:prstGeom prst="rect">
            <a:avLst/>
          </a:prstGeom>
          <a:noFill/>
          <a:ln w="12700">
            <a:noFill/>
            <a:miter lim="800000"/>
            <a:headEnd type="none" w="sm" len="sm"/>
            <a:tailEnd type="none" w="sm" len="sm"/>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CF15CC47-DB67-489B-AC98-B96134FCBC6E}" type="slidenum">
              <a:rPr lang="en-US"/>
              <a:pPr/>
              <a:t>4</a:t>
            </a:fld>
            <a:endParaRPr lang="en-US"/>
          </a:p>
        </p:txBody>
      </p:sp>
      <p:sp>
        <p:nvSpPr>
          <p:cNvPr id="9218" name="Rectangle 2"/>
          <p:cNvSpPr>
            <a:spLocks noGrp="1" noChangeArrowheads="1"/>
          </p:cNvSpPr>
          <p:nvPr>
            <p:ph type="title"/>
          </p:nvPr>
        </p:nvSpPr>
        <p:spPr>
          <a:noFill/>
          <a:ln/>
        </p:spPr>
        <p:txBody>
          <a:bodyPr/>
          <a:lstStyle/>
          <a:p>
            <a:r>
              <a:rPr lang="en-US"/>
              <a:t>4.1 Compounding</a:t>
            </a:r>
          </a:p>
        </p:txBody>
      </p:sp>
      <p:sp>
        <p:nvSpPr>
          <p:cNvPr id="9219" name="Rectangle 3"/>
          <p:cNvSpPr>
            <a:spLocks noGrp="1" noChangeArrowheads="1"/>
          </p:cNvSpPr>
          <p:nvPr>
            <p:ph type="body" idx="1"/>
          </p:nvPr>
        </p:nvSpPr>
        <p:spPr>
          <a:noFill/>
          <a:ln/>
        </p:spPr>
        <p:txBody>
          <a:bodyPr/>
          <a:lstStyle/>
          <a:p>
            <a:r>
              <a:rPr lang="en-US"/>
              <a:t>Assume that the interest rate is 10% p.a.</a:t>
            </a:r>
          </a:p>
          <a:p>
            <a:r>
              <a:rPr lang="en-US"/>
              <a:t>What this means is that if you invest $1 for one year, you have been promised $1*(1+10/100) or $1.10 next year</a:t>
            </a:r>
          </a:p>
          <a:p>
            <a:r>
              <a:rPr lang="en-US"/>
              <a:t>Investing $1 for yet another year promises to produce 1.10 *(1+10/100) or $1.21 in 2-years</a:t>
            </a:r>
          </a:p>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4"/>
          <p:cNvSpPr>
            <a:spLocks noGrp="1"/>
          </p:cNvSpPr>
          <p:nvPr>
            <p:ph type="sldNum" sz="quarter" idx="12"/>
          </p:nvPr>
        </p:nvSpPr>
        <p:spPr/>
        <p:txBody>
          <a:bodyPr/>
          <a:lstStyle/>
          <a:p>
            <a:fld id="{3842F776-5185-474C-A2A3-9D5F634DBFB5}" type="slidenum">
              <a:rPr lang="en-US"/>
              <a:pPr/>
              <a:t>40</a:t>
            </a:fld>
            <a:endParaRPr lang="en-US"/>
          </a:p>
        </p:txBody>
      </p:sp>
      <p:sp>
        <p:nvSpPr>
          <p:cNvPr id="596994" name="Rectangle 2"/>
          <p:cNvSpPr>
            <a:spLocks noGrp="1" noChangeArrowheads="1"/>
          </p:cNvSpPr>
          <p:nvPr>
            <p:ph type="title"/>
          </p:nvPr>
        </p:nvSpPr>
        <p:spPr>
          <a:xfrm>
            <a:off x="457200" y="609600"/>
            <a:ext cx="8534400" cy="1143000"/>
          </a:xfrm>
        </p:spPr>
        <p:txBody>
          <a:bodyPr/>
          <a:lstStyle/>
          <a:p>
            <a:r>
              <a:rPr lang="en-US" sz="3800"/>
              <a:t>Present Value of Multiple Cash Flows</a:t>
            </a:r>
          </a:p>
        </p:txBody>
      </p:sp>
      <p:pic>
        <p:nvPicPr>
          <p:cNvPr id="596995" name="Picture 3"/>
          <p:cNvPicPr>
            <a:picLocks noChangeAspect="1" noChangeArrowheads="1"/>
          </p:cNvPicPr>
          <p:nvPr/>
        </p:nvPicPr>
        <p:blipFill>
          <a:blip r:embed="rId2" cstate="print"/>
          <a:srcRect/>
          <a:stretch>
            <a:fillRect/>
          </a:stretch>
        </p:blipFill>
        <p:spPr bwMode="auto">
          <a:xfrm>
            <a:off x="609600" y="2438400"/>
            <a:ext cx="8077200" cy="2774950"/>
          </a:xfrm>
          <a:prstGeom prst="rect">
            <a:avLst/>
          </a:prstGeom>
          <a:noFill/>
          <a:ln w="12700">
            <a:noFill/>
            <a:miter lim="800000"/>
            <a:headEnd type="none" w="sm" len="sm"/>
            <a:tailEnd type="none" w="sm" len="sm"/>
          </a:ln>
          <a:effec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5085D8C9-2C39-4803-8BD1-254A9A4BB182}" type="slidenum">
              <a:rPr lang="en-US"/>
              <a:pPr/>
              <a:t>41</a:t>
            </a:fld>
            <a:endParaRPr lang="en-US"/>
          </a:p>
        </p:txBody>
      </p:sp>
      <p:sp>
        <p:nvSpPr>
          <p:cNvPr id="70658" name="Rectangle 2"/>
          <p:cNvSpPr>
            <a:spLocks noGrp="1" noChangeArrowheads="1"/>
          </p:cNvSpPr>
          <p:nvPr>
            <p:ph type="title"/>
          </p:nvPr>
        </p:nvSpPr>
        <p:spPr>
          <a:noFill/>
          <a:ln/>
        </p:spPr>
        <p:txBody>
          <a:bodyPr/>
          <a:lstStyle/>
          <a:p>
            <a:r>
              <a:rPr lang="en-US"/>
              <a:t>4.6 Annuities</a:t>
            </a:r>
          </a:p>
        </p:txBody>
      </p:sp>
      <p:sp>
        <p:nvSpPr>
          <p:cNvPr id="70659" name="Rectangle 3"/>
          <p:cNvSpPr>
            <a:spLocks noGrp="1" noChangeArrowheads="1"/>
          </p:cNvSpPr>
          <p:nvPr>
            <p:ph type="body" idx="1"/>
          </p:nvPr>
        </p:nvSpPr>
        <p:spPr>
          <a:noFill/>
          <a:ln/>
        </p:spPr>
        <p:txBody>
          <a:bodyPr/>
          <a:lstStyle/>
          <a:p>
            <a:r>
              <a:rPr lang="en-US"/>
              <a:t>Financial analysts use several annuities with differing assumptions about the first payment.  We will examine just two:</a:t>
            </a:r>
          </a:p>
          <a:p>
            <a:pPr lvl="1"/>
            <a:r>
              <a:rPr lang="en-US" i="1"/>
              <a:t>regular annuity</a:t>
            </a:r>
            <a:r>
              <a:rPr lang="en-US"/>
              <a:t> with its first coupon one period from now, (detail look)</a:t>
            </a:r>
          </a:p>
          <a:p>
            <a:pPr lvl="1"/>
            <a:r>
              <a:rPr lang="en-US" i="1"/>
              <a:t>annuity due</a:t>
            </a:r>
            <a:r>
              <a:rPr lang="en-US"/>
              <a:t> with its first coupon today, (cursory look)</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FD466CF4-0C1F-48F5-BBEE-44A46549A27B}" type="slidenum">
              <a:rPr lang="en-US"/>
              <a:pPr/>
              <a:t>42</a:t>
            </a:fld>
            <a:endParaRPr lang="en-US"/>
          </a:p>
        </p:txBody>
      </p:sp>
      <p:sp>
        <p:nvSpPr>
          <p:cNvPr id="594946" name="Rectangle 2"/>
          <p:cNvSpPr>
            <a:spLocks noGrp="1" noChangeArrowheads="1"/>
          </p:cNvSpPr>
          <p:nvPr>
            <p:ph type="title"/>
          </p:nvPr>
        </p:nvSpPr>
        <p:spPr/>
        <p:txBody>
          <a:bodyPr/>
          <a:lstStyle/>
          <a:p>
            <a:r>
              <a:rPr lang="en-US" sz="3800"/>
              <a:t>Cash Flow Diagram of Annuities</a:t>
            </a:r>
            <a:endParaRPr lang="en-US" sz="4800"/>
          </a:p>
        </p:txBody>
      </p:sp>
      <p:pic>
        <p:nvPicPr>
          <p:cNvPr id="594949" name="Picture 5"/>
          <p:cNvPicPr>
            <a:picLocks noChangeAspect="1" noChangeArrowheads="1"/>
          </p:cNvPicPr>
          <p:nvPr/>
        </p:nvPicPr>
        <p:blipFill>
          <a:blip r:embed="rId2" cstate="print"/>
          <a:srcRect/>
          <a:stretch>
            <a:fillRect/>
          </a:stretch>
        </p:blipFill>
        <p:spPr bwMode="auto">
          <a:xfrm>
            <a:off x="609600" y="2895600"/>
            <a:ext cx="7924800" cy="1928813"/>
          </a:xfrm>
          <a:prstGeom prst="rect">
            <a:avLst/>
          </a:prstGeom>
          <a:noFill/>
          <a:ln w="12700">
            <a:noFill/>
            <a:miter lim="800000"/>
            <a:headEnd type="none" w="sm" len="sm"/>
            <a:tailEnd type="none" w="sm" len="sm"/>
          </a:ln>
          <a:effec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8F7A30E9-9E6C-4D1F-ACD2-C99369533A1B}" type="slidenum">
              <a:rPr lang="en-US"/>
              <a:pPr/>
              <a:t>43</a:t>
            </a:fld>
            <a:endParaRPr lang="en-US"/>
          </a:p>
        </p:txBody>
      </p:sp>
      <p:sp>
        <p:nvSpPr>
          <p:cNvPr id="72706" name="Rectangle 2"/>
          <p:cNvSpPr>
            <a:spLocks noGrp="1" noChangeArrowheads="1"/>
          </p:cNvSpPr>
          <p:nvPr>
            <p:ph type="title"/>
          </p:nvPr>
        </p:nvSpPr>
        <p:spPr>
          <a:noFill/>
          <a:ln/>
        </p:spPr>
        <p:txBody>
          <a:bodyPr/>
          <a:lstStyle/>
          <a:p>
            <a:r>
              <a:rPr lang="en-US"/>
              <a:t>Rationale for Annuity Formula</a:t>
            </a:r>
          </a:p>
        </p:txBody>
      </p:sp>
      <p:sp>
        <p:nvSpPr>
          <p:cNvPr id="72707" name="Rectangle 3"/>
          <p:cNvSpPr>
            <a:spLocks noGrp="1" noChangeArrowheads="1"/>
          </p:cNvSpPr>
          <p:nvPr>
            <p:ph type="body" idx="1"/>
          </p:nvPr>
        </p:nvSpPr>
        <p:spPr>
          <a:noFill/>
          <a:ln/>
        </p:spPr>
        <p:txBody>
          <a:bodyPr/>
          <a:lstStyle/>
          <a:p>
            <a:pPr lvl="1"/>
            <a:r>
              <a:rPr lang="en-US"/>
              <a:t>a sequence of equally spaced identical cash flows  is a common occurrence, so automation pays off</a:t>
            </a:r>
          </a:p>
          <a:p>
            <a:pPr lvl="1"/>
            <a:r>
              <a:rPr lang="en-US"/>
              <a:t>a typical annuity is a mortgage which may have 360 monthly payments, a lot of work for using elementary methods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BF0C02EC-ADBC-4CAF-B891-BF2F1F0A379E}" type="slidenum">
              <a:rPr lang="en-US"/>
              <a:pPr/>
              <a:t>44</a:t>
            </a:fld>
            <a:endParaRPr lang="en-US"/>
          </a:p>
        </p:txBody>
      </p:sp>
      <p:sp>
        <p:nvSpPr>
          <p:cNvPr id="74754" name="Rectangle 2"/>
          <p:cNvSpPr>
            <a:spLocks noGrp="1" noChangeArrowheads="1"/>
          </p:cNvSpPr>
          <p:nvPr>
            <p:ph type="title"/>
          </p:nvPr>
        </p:nvSpPr>
        <p:spPr>
          <a:xfrm>
            <a:off x="914400" y="609600"/>
            <a:ext cx="7315200" cy="609600"/>
          </a:xfrm>
          <a:noFill/>
          <a:ln/>
        </p:spPr>
        <p:txBody>
          <a:bodyPr/>
          <a:lstStyle/>
          <a:p>
            <a:r>
              <a:rPr lang="en-US"/>
              <a:t>Assumptions Regular Annuity </a:t>
            </a:r>
          </a:p>
        </p:txBody>
      </p:sp>
      <p:sp>
        <p:nvSpPr>
          <p:cNvPr id="74755" name="Rectangle 3"/>
          <p:cNvSpPr>
            <a:spLocks noGrp="1" noChangeArrowheads="1"/>
          </p:cNvSpPr>
          <p:nvPr>
            <p:ph type="body" idx="1"/>
          </p:nvPr>
        </p:nvSpPr>
        <p:spPr>
          <a:xfrm>
            <a:off x="914400" y="1600200"/>
            <a:ext cx="7543800" cy="4343400"/>
          </a:xfrm>
          <a:noFill/>
          <a:ln/>
        </p:spPr>
        <p:txBody>
          <a:bodyPr/>
          <a:lstStyle/>
          <a:p>
            <a:pPr lvl="1">
              <a:lnSpc>
                <a:spcPct val="90000"/>
              </a:lnSpc>
            </a:pPr>
            <a:r>
              <a:rPr lang="en-US"/>
              <a:t>the first cash flow will occur exactly one period form now</a:t>
            </a:r>
          </a:p>
          <a:p>
            <a:pPr lvl="1">
              <a:lnSpc>
                <a:spcPct val="90000"/>
              </a:lnSpc>
            </a:pPr>
            <a:r>
              <a:rPr lang="en-US"/>
              <a:t>all subsequent cash flows are separated by exactly one period</a:t>
            </a:r>
          </a:p>
          <a:p>
            <a:pPr lvl="1">
              <a:lnSpc>
                <a:spcPct val="90000"/>
              </a:lnSpc>
            </a:pPr>
            <a:r>
              <a:rPr lang="en-US"/>
              <a:t>all periods are of equal length</a:t>
            </a:r>
          </a:p>
          <a:p>
            <a:pPr lvl="1">
              <a:lnSpc>
                <a:spcPct val="90000"/>
              </a:lnSpc>
            </a:pPr>
            <a:r>
              <a:rPr lang="en-US"/>
              <a:t>the term structure of interest is flat</a:t>
            </a:r>
          </a:p>
          <a:p>
            <a:pPr lvl="1">
              <a:lnSpc>
                <a:spcPct val="90000"/>
              </a:lnSpc>
            </a:pPr>
            <a:r>
              <a:rPr lang="en-US"/>
              <a:t>all cash flows have the same (nominal) value</a:t>
            </a:r>
          </a:p>
          <a:p>
            <a:pPr lvl="1">
              <a:lnSpc>
                <a:spcPct val="90000"/>
              </a:lnSpc>
            </a:pPr>
            <a:r>
              <a:rPr lang="en-US"/>
              <a:t>the present value of a sum of present values is the sum of the present values</a:t>
            </a:r>
          </a:p>
          <a:p>
            <a:pPr>
              <a:lnSpc>
                <a:spcPct val="90000"/>
              </a:lnSpc>
              <a:spcBef>
                <a:spcPct val="40000"/>
              </a:spcBef>
              <a:buFontTx/>
              <a:buChar char="–"/>
            </a:pPr>
            <a:endParaRPr lang="en-US" sz="26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0B53C06A-83B8-48AF-B418-515F4AF1A7E6}" type="slidenum">
              <a:rPr lang="en-US"/>
              <a:pPr/>
              <a:t>45</a:t>
            </a:fld>
            <a:endParaRPr lang="en-US"/>
          </a:p>
        </p:txBody>
      </p:sp>
      <p:sp>
        <p:nvSpPr>
          <p:cNvPr id="76802" name="Rectangle 2"/>
          <p:cNvSpPr>
            <a:spLocks noGrp="1" noChangeArrowheads="1"/>
          </p:cNvSpPr>
          <p:nvPr>
            <p:ph type="title"/>
          </p:nvPr>
        </p:nvSpPr>
        <p:spPr>
          <a:noFill/>
          <a:ln/>
        </p:spPr>
        <p:txBody>
          <a:bodyPr/>
          <a:lstStyle/>
          <a:p>
            <a:r>
              <a:rPr lang="en-US"/>
              <a:t>Annuity Formula Notation</a:t>
            </a:r>
          </a:p>
        </p:txBody>
      </p:sp>
      <p:sp>
        <p:nvSpPr>
          <p:cNvPr id="76803" name="Rectangle 3"/>
          <p:cNvSpPr>
            <a:spLocks noGrp="1" noChangeArrowheads="1"/>
          </p:cNvSpPr>
          <p:nvPr>
            <p:ph type="body" idx="1"/>
          </p:nvPr>
        </p:nvSpPr>
        <p:spPr>
          <a:noFill/>
          <a:ln/>
        </p:spPr>
        <p:txBody>
          <a:bodyPr/>
          <a:lstStyle/>
          <a:p>
            <a:r>
              <a:rPr lang="en-US"/>
              <a:t>PV = the present value of the annuity</a:t>
            </a:r>
          </a:p>
          <a:p>
            <a:r>
              <a:rPr lang="en-US"/>
              <a:t>i = interest rate to be earned over the life of the annuity</a:t>
            </a:r>
          </a:p>
          <a:p>
            <a:r>
              <a:rPr lang="en-US"/>
              <a:t>n = the number of payments</a:t>
            </a:r>
          </a:p>
          <a:p>
            <a:r>
              <a:rPr lang="en-US"/>
              <a:t>pmt = the periodic payment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296B554F-C475-4387-81FF-8B9918B3B5D6}" type="slidenum">
              <a:rPr lang="en-US"/>
              <a:pPr/>
              <a:t>46</a:t>
            </a:fld>
            <a:endParaRPr lang="en-US"/>
          </a:p>
        </p:txBody>
      </p:sp>
      <p:sp>
        <p:nvSpPr>
          <p:cNvPr id="78850" name="Rectangle 2"/>
          <p:cNvSpPr>
            <a:spLocks noGrp="1" noChangeArrowheads="1"/>
          </p:cNvSpPr>
          <p:nvPr>
            <p:ph type="title"/>
          </p:nvPr>
        </p:nvSpPr>
        <p:spPr>
          <a:noFill/>
          <a:ln/>
        </p:spPr>
        <p:txBody>
          <a:bodyPr/>
          <a:lstStyle/>
          <a:p>
            <a:r>
              <a:rPr lang="en-US"/>
              <a:t>Derivation of PV of Annuity Formula: Algebra. 1 of 5</a:t>
            </a:r>
          </a:p>
        </p:txBody>
      </p:sp>
      <p:graphicFrame>
        <p:nvGraphicFramePr>
          <p:cNvPr id="78851" name="Object 3"/>
          <p:cNvGraphicFramePr>
            <a:graphicFrameLocks/>
          </p:cNvGraphicFramePr>
          <p:nvPr/>
        </p:nvGraphicFramePr>
        <p:xfrm>
          <a:off x="1473200" y="2574925"/>
          <a:ext cx="5753100" cy="2709863"/>
        </p:xfrm>
        <a:graphic>
          <a:graphicData uri="http://schemas.openxmlformats.org/presentationml/2006/ole">
            <p:oleObj spid="_x0000_s78853" name="Equation" r:id="rId4" imgW="5753100" imgH="2709863" progId="">
              <p:embed/>
            </p:oleObj>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0C6E7997-6D91-4EE6-A124-E396516B1163}" type="slidenum">
              <a:rPr lang="en-US"/>
              <a:pPr/>
              <a:t>47</a:t>
            </a:fld>
            <a:endParaRPr lang="en-US"/>
          </a:p>
        </p:txBody>
      </p:sp>
      <p:sp>
        <p:nvSpPr>
          <p:cNvPr id="80898" name="Rectangle 2"/>
          <p:cNvSpPr>
            <a:spLocks noGrp="1" noChangeArrowheads="1"/>
          </p:cNvSpPr>
          <p:nvPr>
            <p:ph type="title"/>
          </p:nvPr>
        </p:nvSpPr>
        <p:spPr>
          <a:noFill/>
          <a:ln/>
        </p:spPr>
        <p:txBody>
          <a:bodyPr/>
          <a:lstStyle/>
          <a:p>
            <a:r>
              <a:rPr lang="en-US"/>
              <a:t>Derivation of PV of Annuity Formula: Algebra. 2 of 5</a:t>
            </a:r>
          </a:p>
        </p:txBody>
      </p:sp>
      <p:graphicFrame>
        <p:nvGraphicFramePr>
          <p:cNvPr id="605184" name="Object 1024"/>
          <p:cNvGraphicFramePr>
            <a:graphicFrameLocks/>
          </p:cNvGraphicFramePr>
          <p:nvPr/>
        </p:nvGraphicFramePr>
        <p:xfrm>
          <a:off x="2457450" y="3090863"/>
          <a:ext cx="3784600" cy="1676400"/>
        </p:xfrm>
        <a:graphic>
          <a:graphicData uri="http://schemas.openxmlformats.org/presentationml/2006/ole">
            <p:oleObj spid="_x0000_s605186" name="Equation" r:id="rId4" imgW="3784600" imgH="1676400" progId="">
              <p:embed/>
            </p:oleObj>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9F6BD0E0-0185-4A5F-AA7B-8177B1F949EE}" type="slidenum">
              <a:rPr lang="en-US"/>
              <a:pPr/>
              <a:t>48</a:t>
            </a:fld>
            <a:endParaRPr lang="en-US"/>
          </a:p>
        </p:txBody>
      </p:sp>
      <p:sp>
        <p:nvSpPr>
          <p:cNvPr id="82946" name="Rectangle 2"/>
          <p:cNvSpPr>
            <a:spLocks noGrp="1" noChangeArrowheads="1"/>
          </p:cNvSpPr>
          <p:nvPr>
            <p:ph type="title"/>
          </p:nvPr>
        </p:nvSpPr>
        <p:spPr>
          <a:noFill/>
          <a:ln/>
        </p:spPr>
        <p:txBody>
          <a:bodyPr/>
          <a:lstStyle/>
          <a:p>
            <a:r>
              <a:rPr lang="en-US"/>
              <a:t>Derivation of PV of Annuity Formula: Algebra. 3 of 5</a:t>
            </a:r>
          </a:p>
        </p:txBody>
      </p:sp>
      <p:graphicFrame>
        <p:nvGraphicFramePr>
          <p:cNvPr id="606208" name="Object 1024"/>
          <p:cNvGraphicFramePr>
            <a:graphicFrameLocks/>
          </p:cNvGraphicFramePr>
          <p:nvPr/>
        </p:nvGraphicFramePr>
        <p:xfrm>
          <a:off x="1473200" y="2997200"/>
          <a:ext cx="5753100" cy="1863725"/>
        </p:xfrm>
        <a:graphic>
          <a:graphicData uri="http://schemas.openxmlformats.org/presentationml/2006/ole">
            <p:oleObj spid="_x0000_s606210" name="Equation" r:id="rId4" imgW="5753100" imgH="1863725" progId="">
              <p:embed/>
            </p:oleObj>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2ADB025D-C8C2-49F3-9C17-6636A91DA4E3}" type="slidenum">
              <a:rPr lang="en-US"/>
              <a:pPr/>
              <a:t>49</a:t>
            </a:fld>
            <a:endParaRPr lang="en-US"/>
          </a:p>
        </p:txBody>
      </p:sp>
      <p:sp>
        <p:nvSpPr>
          <p:cNvPr id="84994" name="Rectangle 2"/>
          <p:cNvSpPr>
            <a:spLocks noGrp="1" noChangeArrowheads="1"/>
          </p:cNvSpPr>
          <p:nvPr>
            <p:ph type="title"/>
          </p:nvPr>
        </p:nvSpPr>
        <p:spPr>
          <a:noFill/>
          <a:ln/>
        </p:spPr>
        <p:txBody>
          <a:bodyPr/>
          <a:lstStyle/>
          <a:p>
            <a:r>
              <a:rPr lang="en-US"/>
              <a:t>Derivation of PV of Annuity Formula: Algebra. 4 of 5</a:t>
            </a:r>
          </a:p>
        </p:txBody>
      </p:sp>
      <p:graphicFrame>
        <p:nvGraphicFramePr>
          <p:cNvPr id="607232" name="Object 2048"/>
          <p:cNvGraphicFramePr>
            <a:graphicFrameLocks/>
          </p:cNvGraphicFramePr>
          <p:nvPr/>
        </p:nvGraphicFramePr>
        <p:xfrm>
          <a:off x="990600" y="2439988"/>
          <a:ext cx="7632700" cy="3284537"/>
        </p:xfrm>
        <a:graphic>
          <a:graphicData uri="http://schemas.openxmlformats.org/presentationml/2006/ole">
            <p:oleObj spid="_x0000_s607234" name="Equation" r:id="rId4" imgW="7632700" imgH="3284538" progId="">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p>
            <a:fld id="{5C3C848B-ED59-41B6-A951-5AA362BBC896}" type="slidenum">
              <a:rPr lang="en-US"/>
              <a:pPr/>
              <a:t>5</a:t>
            </a:fld>
            <a:endParaRPr lang="en-US"/>
          </a:p>
        </p:txBody>
      </p:sp>
      <p:sp>
        <p:nvSpPr>
          <p:cNvPr id="11266" name="Rectangle 2"/>
          <p:cNvSpPr>
            <a:spLocks noGrp="1" noChangeArrowheads="1"/>
          </p:cNvSpPr>
          <p:nvPr>
            <p:ph type="title"/>
          </p:nvPr>
        </p:nvSpPr>
        <p:spPr>
          <a:noFill/>
          <a:ln/>
        </p:spPr>
        <p:txBody>
          <a:bodyPr/>
          <a:lstStyle/>
          <a:p>
            <a:r>
              <a:rPr lang="en-US"/>
              <a:t>Value of Investing $1</a:t>
            </a:r>
          </a:p>
        </p:txBody>
      </p:sp>
      <p:graphicFrame>
        <p:nvGraphicFramePr>
          <p:cNvPr id="598016" name="Object 0"/>
          <p:cNvGraphicFramePr>
            <a:graphicFrameLocks/>
          </p:cNvGraphicFramePr>
          <p:nvPr/>
        </p:nvGraphicFramePr>
        <p:xfrm>
          <a:off x="914400" y="2895600"/>
          <a:ext cx="7477125" cy="3289300"/>
        </p:xfrm>
        <a:graphic>
          <a:graphicData uri="http://schemas.openxmlformats.org/presentationml/2006/ole">
            <p:oleObj spid="_x0000_s598018" name="Document" r:id="rId4" imgW="7477125" imgH="3289300" progId="Word.Document.8">
              <p:embed/>
            </p:oleObj>
          </a:graphicData>
        </a:graphic>
      </p:graphicFrame>
      <p:sp>
        <p:nvSpPr>
          <p:cNvPr id="11268" name="Rectangle 4"/>
          <p:cNvSpPr>
            <a:spLocks noChangeArrowheads="1"/>
          </p:cNvSpPr>
          <p:nvPr/>
        </p:nvSpPr>
        <p:spPr bwMode="auto">
          <a:xfrm>
            <a:off x="914400" y="1752600"/>
            <a:ext cx="7543800" cy="914400"/>
          </a:xfrm>
          <a:prstGeom prst="rect">
            <a:avLst/>
          </a:prstGeom>
          <a:noFill/>
          <a:ln w="9525">
            <a:noFill/>
            <a:miter lim="800000"/>
            <a:headEnd/>
            <a:tailEnd/>
          </a:ln>
          <a:effectLst/>
        </p:spPr>
        <p:txBody>
          <a:bodyPr lIns="92075" tIns="46038" rIns="92075" bIns="46038"/>
          <a:lstStyle/>
          <a:p>
            <a:pPr marL="742950" lvl="1" indent="-285750">
              <a:spcBef>
                <a:spcPct val="40000"/>
              </a:spcBef>
              <a:buFontTx/>
              <a:buChar char="–"/>
            </a:pPr>
            <a:r>
              <a:rPr lang="en-US" sz="2600" i="0">
                <a:effectLst>
                  <a:outerShdw blurRad="38100" dist="38100" dir="2700000" algn="tl">
                    <a:srgbClr val="000000"/>
                  </a:outerShdw>
                </a:effectLst>
              </a:rPr>
              <a:t>Continuing in this manner you will find that the following amounts will be earned:</a:t>
            </a:r>
          </a:p>
          <a:p>
            <a:pPr marL="342900" indent="-342900">
              <a:spcBef>
                <a:spcPct val="40000"/>
              </a:spcBef>
              <a:buFontTx/>
              <a:buChar char="–"/>
            </a:pPr>
            <a:endParaRPr lang="en-US" sz="2600" i="0">
              <a:effectLst>
                <a:outerShdw blurRad="38100" dist="38100" dir="2700000" algn="tl">
                  <a:srgbClr val="000000"/>
                </a:outerShdw>
              </a:effectLst>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AEDA8D7A-8EE4-4647-9C56-841F813082A6}" type="slidenum">
              <a:rPr lang="en-US"/>
              <a:pPr/>
              <a:t>50</a:t>
            </a:fld>
            <a:endParaRPr lang="en-US"/>
          </a:p>
        </p:txBody>
      </p:sp>
      <p:sp>
        <p:nvSpPr>
          <p:cNvPr id="87042" name="Rectangle 2"/>
          <p:cNvSpPr>
            <a:spLocks noGrp="1" noChangeArrowheads="1"/>
          </p:cNvSpPr>
          <p:nvPr>
            <p:ph type="title"/>
          </p:nvPr>
        </p:nvSpPr>
        <p:spPr>
          <a:noFill/>
          <a:ln/>
        </p:spPr>
        <p:txBody>
          <a:bodyPr/>
          <a:lstStyle/>
          <a:p>
            <a:r>
              <a:rPr lang="en-US"/>
              <a:t>Derivation of PV of Annuity Formula: Algebra. 5 of 5</a:t>
            </a:r>
          </a:p>
        </p:txBody>
      </p:sp>
      <p:graphicFrame>
        <p:nvGraphicFramePr>
          <p:cNvPr id="87043" name="Object 3"/>
          <p:cNvGraphicFramePr>
            <a:graphicFrameLocks/>
          </p:cNvGraphicFramePr>
          <p:nvPr/>
        </p:nvGraphicFramePr>
        <p:xfrm>
          <a:off x="1258888" y="2138363"/>
          <a:ext cx="6943725" cy="3887787"/>
        </p:xfrm>
        <a:graphic>
          <a:graphicData uri="http://schemas.openxmlformats.org/presentationml/2006/ole">
            <p:oleObj spid="_x0000_s87045" name="Equation" r:id="rId4" imgW="6943725" imgH="3887788" progId="">
              <p:embed/>
            </p:oleObj>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63305E18-2F2A-48C5-9F0D-89EC86F1151A}" type="slidenum">
              <a:rPr lang="en-US"/>
              <a:pPr/>
              <a:t>51</a:t>
            </a:fld>
            <a:endParaRPr lang="en-US"/>
          </a:p>
        </p:txBody>
      </p:sp>
      <p:sp>
        <p:nvSpPr>
          <p:cNvPr id="89090" name="Rectangle 2"/>
          <p:cNvSpPr>
            <a:spLocks noGrp="1" noChangeArrowheads="1"/>
          </p:cNvSpPr>
          <p:nvPr>
            <p:ph type="title"/>
          </p:nvPr>
        </p:nvSpPr>
        <p:spPr>
          <a:noFill/>
          <a:ln/>
        </p:spPr>
        <p:txBody>
          <a:bodyPr/>
          <a:lstStyle/>
          <a:p>
            <a:r>
              <a:rPr lang="en-US"/>
              <a:t>PV of Annuity Formula</a:t>
            </a:r>
          </a:p>
        </p:txBody>
      </p:sp>
      <p:graphicFrame>
        <p:nvGraphicFramePr>
          <p:cNvPr id="608256" name="Object 2048"/>
          <p:cNvGraphicFramePr>
            <a:graphicFrameLocks/>
          </p:cNvGraphicFramePr>
          <p:nvPr/>
        </p:nvGraphicFramePr>
        <p:xfrm>
          <a:off x="3198813" y="2946400"/>
          <a:ext cx="2984500" cy="2108200"/>
        </p:xfrm>
        <a:graphic>
          <a:graphicData uri="http://schemas.openxmlformats.org/presentationml/2006/ole">
            <p:oleObj spid="_x0000_s608258" name="Equation" r:id="rId4" imgW="2984500" imgH="2108200" progId="">
              <p:embed/>
            </p:oleObj>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0E46E20D-495A-4B2F-9AF6-260E05432596}" type="slidenum">
              <a:rPr lang="en-US"/>
              <a:pPr/>
              <a:t>52</a:t>
            </a:fld>
            <a:endParaRPr lang="en-US"/>
          </a:p>
        </p:txBody>
      </p:sp>
      <p:sp>
        <p:nvSpPr>
          <p:cNvPr id="91138" name="Rectangle 2"/>
          <p:cNvSpPr>
            <a:spLocks noGrp="1" noChangeArrowheads="1"/>
          </p:cNvSpPr>
          <p:nvPr>
            <p:ph type="title"/>
          </p:nvPr>
        </p:nvSpPr>
        <p:spPr>
          <a:noFill/>
          <a:ln/>
        </p:spPr>
        <p:txBody>
          <a:bodyPr/>
          <a:lstStyle/>
          <a:p>
            <a:r>
              <a:rPr lang="en-US"/>
              <a:t>PV Annuity Formula: Payment</a:t>
            </a:r>
          </a:p>
        </p:txBody>
      </p:sp>
      <p:graphicFrame>
        <p:nvGraphicFramePr>
          <p:cNvPr id="609280" name="Object 0"/>
          <p:cNvGraphicFramePr>
            <a:graphicFrameLocks/>
          </p:cNvGraphicFramePr>
          <p:nvPr/>
        </p:nvGraphicFramePr>
        <p:xfrm>
          <a:off x="3160713" y="2838450"/>
          <a:ext cx="3060700" cy="2565400"/>
        </p:xfrm>
        <a:graphic>
          <a:graphicData uri="http://schemas.openxmlformats.org/presentationml/2006/ole">
            <p:oleObj spid="_x0000_s609282" name="Equation" r:id="rId4" imgW="3060700" imgH="2565400" progId="">
              <p:embed/>
            </p:oleObj>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995E2707-A089-4E21-A3A9-D52FA58028B7}" type="slidenum">
              <a:rPr lang="en-US"/>
              <a:pPr/>
              <a:t>53</a:t>
            </a:fld>
            <a:endParaRPr lang="en-US"/>
          </a:p>
        </p:txBody>
      </p:sp>
      <p:sp>
        <p:nvSpPr>
          <p:cNvPr id="93186" name="Rectangle 2"/>
          <p:cNvSpPr>
            <a:spLocks noGrp="1" noChangeArrowheads="1"/>
          </p:cNvSpPr>
          <p:nvPr>
            <p:ph type="title"/>
          </p:nvPr>
        </p:nvSpPr>
        <p:spPr>
          <a:noFill/>
          <a:ln/>
        </p:spPr>
        <p:txBody>
          <a:bodyPr/>
          <a:lstStyle/>
          <a:p>
            <a:r>
              <a:rPr lang="en-US"/>
              <a:t>PV Annuity Formula: Number of Payments</a:t>
            </a:r>
          </a:p>
        </p:txBody>
      </p:sp>
      <p:graphicFrame>
        <p:nvGraphicFramePr>
          <p:cNvPr id="93187" name="Object 3"/>
          <p:cNvGraphicFramePr>
            <a:graphicFrameLocks/>
          </p:cNvGraphicFramePr>
          <p:nvPr/>
        </p:nvGraphicFramePr>
        <p:xfrm>
          <a:off x="1295400" y="2362200"/>
          <a:ext cx="6173788" cy="3060700"/>
        </p:xfrm>
        <a:graphic>
          <a:graphicData uri="http://schemas.openxmlformats.org/presentationml/2006/ole">
            <p:oleObj spid="_x0000_s93189" name="Equation" r:id="rId4" imgW="6172200" imgH="3060700" progId="">
              <p:embed/>
            </p:oleObj>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BE762185-ECC6-47D4-B976-741DA5F959E9}" type="slidenum">
              <a:rPr lang="en-US"/>
              <a:pPr/>
              <a:t>54</a:t>
            </a:fld>
            <a:endParaRPr lang="en-US"/>
          </a:p>
        </p:txBody>
      </p:sp>
      <p:sp>
        <p:nvSpPr>
          <p:cNvPr id="95234" name="Rectangle 2"/>
          <p:cNvSpPr>
            <a:spLocks noGrp="1" noChangeArrowheads="1"/>
          </p:cNvSpPr>
          <p:nvPr>
            <p:ph type="title"/>
          </p:nvPr>
        </p:nvSpPr>
        <p:spPr>
          <a:noFill/>
          <a:ln/>
        </p:spPr>
        <p:txBody>
          <a:bodyPr/>
          <a:lstStyle/>
          <a:p>
            <a:r>
              <a:rPr lang="en-US"/>
              <a:t>PV Annuity Formula: Return</a:t>
            </a:r>
          </a:p>
        </p:txBody>
      </p:sp>
      <p:sp>
        <p:nvSpPr>
          <p:cNvPr id="95235" name="Rectangle 3"/>
          <p:cNvSpPr>
            <a:spLocks noGrp="1" noChangeArrowheads="1"/>
          </p:cNvSpPr>
          <p:nvPr>
            <p:ph type="body" idx="1"/>
          </p:nvPr>
        </p:nvSpPr>
        <p:spPr>
          <a:noFill/>
          <a:ln/>
        </p:spPr>
        <p:txBody>
          <a:bodyPr/>
          <a:lstStyle/>
          <a:p>
            <a:pPr lvl="1"/>
            <a:r>
              <a:rPr lang="en-US"/>
              <a:t>There is no transcendental solution to the PV of an annuity equation in terms of the interest rate.  Students interested in the reason why are referred to Galois Theory, 2nd. Ed I. Stewart.  </a:t>
            </a:r>
          </a:p>
          <a:p>
            <a:pPr lvl="2"/>
            <a:r>
              <a:rPr lang="en-US"/>
              <a:t>Students with a stronger sense of fashion are “seen” carrying Michio Kuga’s poison-ivy-green-colored book  “Galois Dream.”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1DC91D5D-32E8-416B-B17E-8302A420E49F}" type="slidenum">
              <a:rPr lang="en-US"/>
              <a:pPr/>
              <a:t>55</a:t>
            </a:fld>
            <a:endParaRPr lang="en-US"/>
          </a:p>
        </p:txBody>
      </p:sp>
      <p:sp>
        <p:nvSpPr>
          <p:cNvPr id="97282" name="Rectangle 2"/>
          <p:cNvSpPr>
            <a:spLocks noGrp="1" noChangeArrowheads="1"/>
          </p:cNvSpPr>
          <p:nvPr>
            <p:ph type="title"/>
          </p:nvPr>
        </p:nvSpPr>
        <p:spPr>
          <a:noFill/>
          <a:ln/>
        </p:spPr>
        <p:txBody>
          <a:bodyPr/>
          <a:lstStyle/>
          <a:p>
            <a:r>
              <a:rPr lang="en-US"/>
              <a:t>Annuity Formula: PV Annuity Due</a:t>
            </a:r>
          </a:p>
        </p:txBody>
      </p:sp>
      <p:graphicFrame>
        <p:nvGraphicFramePr>
          <p:cNvPr id="610304" name="Object 0"/>
          <p:cNvGraphicFramePr>
            <a:graphicFrameLocks/>
          </p:cNvGraphicFramePr>
          <p:nvPr/>
        </p:nvGraphicFramePr>
        <p:xfrm>
          <a:off x="2635250" y="3105150"/>
          <a:ext cx="4113213" cy="2032000"/>
        </p:xfrm>
        <a:graphic>
          <a:graphicData uri="http://schemas.openxmlformats.org/presentationml/2006/ole">
            <p:oleObj spid="_x0000_s610306" name="Equation" r:id="rId4" imgW="4114800" imgH="2032000" progId="">
              <p:embed/>
            </p:oleObj>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6DF3E24C-8E13-4A15-BD4C-4DE383FACCDF}" type="slidenum">
              <a:rPr lang="en-US"/>
              <a:pPr/>
              <a:t>56</a:t>
            </a:fld>
            <a:endParaRPr lang="en-US"/>
          </a:p>
        </p:txBody>
      </p:sp>
      <p:sp>
        <p:nvSpPr>
          <p:cNvPr id="99330" name="Rectangle 2"/>
          <p:cNvSpPr>
            <a:spLocks noGrp="1" noChangeArrowheads="1"/>
          </p:cNvSpPr>
          <p:nvPr>
            <p:ph type="title"/>
          </p:nvPr>
        </p:nvSpPr>
        <p:spPr>
          <a:noFill/>
          <a:ln/>
        </p:spPr>
        <p:txBody>
          <a:bodyPr/>
          <a:lstStyle/>
          <a:p>
            <a:r>
              <a:rPr lang="en-US"/>
              <a:t>Derivation of FV of Annuity Formula: Algebra</a:t>
            </a:r>
          </a:p>
        </p:txBody>
      </p:sp>
      <p:graphicFrame>
        <p:nvGraphicFramePr>
          <p:cNvPr id="611328" name="Object 3072"/>
          <p:cNvGraphicFramePr>
            <a:graphicFrameLocks/>
          </p:cNvGraphicFramePr>
          <p:nvPr/>
        </p:nvGraphicFramePr>
        <p:xfrm>
          <a:off x="2336800" y="2432050"/>
          <a:ext cx="4710113" cy="3149600"/>
        </p:xfrm>
        <a:graphic>
          <a:graphicData uri="http://schemas.openxmlformats.org/presentationml/2006/ole">
            <p:oleObj spid="_x0000_s611330" name="Equation" r:id="rId4" imgW="4711700" imgH="3149600" progId="">
              <p:embed/>
            </p:oleObj>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B31F0AFA-4B4E-4328-B24D-0A5CE3E54BA8}" type="slidenum">
              <a:rPr lang="en-US"/>
              <a:pPr/>
              <a:t>57</a:t>
            </a:fld>
            <a:endParaRPr lang="en-US"/>
          </a:p>
        </p:txBody>
      </p:sp>
      <p:sp>
        <p:nvSpPr>
          <p:cNvPr id="101378" name="Rectangle 2"/>
          <p:cNvSpPr>
            <a:spLocks noGrp="1" noChangeArrowheads="1"/>
          </p:cNvSpPr>
          <p:nvPr>
            <p:ph type="title"/>
          </p:nvPr>
        </p:nvSpPr>
        <p:spPr>
          <a:noFill/>
          <a:ln/>
        </p:spPr>
        <p:txBody>
          <a:bodyPr/>
          <a:lstStyle/>
          <a:p>
            <a:r>
              <a:rPr lang="en-US"/>
              <a:t>FV Annuity Formula: Payment</a:t>
            </a:r>
          </a:p>
        </p:txBody>
      </p:sp>
      <p:graphicFrame>
        <p:nvGraphicFramePr>
          <p:cNvPr id="612352" name="Object 3072"/>
          <p:cNvGraphicFramePr>
            <a:graphicFrameLocks/>
          </p:cNvGraphicFramePr>
          <p:nvPr/>
        </p:nvGraphicFramePr>
        <p:xfrm>
          <a:off x="3282950" y="3321050"/>
          <a:ext cx="2819400" cy="1600200"/>
        </p:xfrm>
        <a:graphic>
          <a:graphicData uri="http://schemas.openxmlformats.org/presentationml/2006/ole">
            <p:oleObj spid="_x0000_s612354" name="Equation" r:id="rId4" imgW="2819400" imgH="1600200" progId="">
              <p:embed/>
            </p:oleObj>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1C4548AA-CAE8-4D30-A127-07996F760C19}" type="slidenum">
              <a:rPr lang="en-US"/>
              <a:pPr/>
              <a:t>58</a:t>
            </a:fld>
            <a:endParaRPr lang="en-US"/>
          </a:p>
        </p:txBody>
      </p:sp>
      <p:sp>
        <p:nvSpPr>
          <p:cNvPr id="103426" name="Rectangle 2"/>
          <p:cNvSpPr>
            <a:spLocks noGrp="1" noChangeArrowheads="1"/>
          </p:cNvSpPr>
          <p:nvPr>
            <p:ph type="title"/>
          </p:nvPr>
        </p:nvSpPr>
        <p:spPr>
          <a:noFill/>
          <a:ln/>
        </p:spPr>
        <p:txBody>
          <a:bodyPr/>
          <a:lstStyle/>
          <a:p>
            <a:r>
              <a:rPr lang="en-US"/>
              <a:t>FV Annuity Formula: Number of Payments</a:t>
            </a:r>
          </a:p>
        </p:txBody>
      </p:sp>
      <p:graphicFrame>
        <p:nvGraphicFramePr>
          <p:cNvPr id="103427" name="Object 3"/>
          <p:cNvGraphicFramePr>
            <a:graphicFrameLocks/>
          </p:cNvGraphicFramePr>
          <p:nvPr/>
        </p:nvGraphicFramePr>
        <p:xfrm>
          <a:off x="2324100" y="2190750"/>
          <a:ext cx="4737100" cy="3860800"/>
        </p:xfrm>
        <a:graphic>
          <a:graphicData uri="http://schemas.openxmlformats.org/presentationml/2006/ole">
            <p:oleObj spid="_x0000_s103429" name="Equation" r:id="rId4" imgW="4737100" imgH="3860800" progId="">
              <p:embed/>
            </p:oleObj>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A3EB3BB0-A500-43F1-B804-C480035FBAA4}" type="slidenum">
              <a:rPr lang="en-US"/>
              <a:pPr/>
              <a:t>59</a:t>
            </a:fld>
            <a:endParaRPr lang="en-US"/>
          </a:p>
        </p:txBody>
      </p:sp>
      <p:sp>
        <p:nvSpPr>
          <p:cNvPr id="105474" name="Rectangle 2"/>
          <p:cNvSpPr>
            <a:spLocks noGrp="1" noChangeArrowheads="1"/>
          </p:cNvSpPr>
          <p:nvPr>
            <p:ph type="title"/>
          </p:nvPr>
        </p:nvSpPr>
        <p:spPr>
          <a:noFill/>
          <a:ln/>
        </p:spPr>
        <p:txBody>
          <a:bodyPr/>
          <a:lstStyle/>
          <a:p>
            <a:r>
              <a:rPr lang="en-US"/>
              <a:t>FV Annuity Formula: Return</a:t>
            </a:r>
          </a:p>
        </p:txBody>
      </p:sp>
      <p:sp>
        <p:nvSpPr>
          <p:cNvPr id="105475" name="Rectangle 3"/>
          <p:cNvSpPr>
            <a:spLocks noGrp="1" noChangeArrowheads="1"/>
          </p:cNvSpPr>
          <p:nvPr>
            <p:ph type="body" idx="1"/>
          </p:nvPr>
        </p:nvSpPr>
        <p:spPr>
          <a:noFill/>
          <a:ln/>
        </p:spPr>
        <p:txBody>
          <a:bodyPr/>
          <a:lstStyle/>
          <a:p>
            <a:r>
              <a:rPr lang="en-US"/>
              <a:t>There is no transcendental solution</a:t>
            </a:r>
          </a:p>
          <a:p>
            <a:r>
              <a:rPr lang="en-US"/>
              <a:t>Numerical methods have to be employed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9" name="Espace réservé du numéro de diapositive 5"/>
          <p:cNvSpPr>
            <a:spLocks noGrp="1"/>
          </p:cNvSpPr>
          <p:nvPr>
            <p:ph type="sldNum" sz="quarter" idx="12"/>
          </p:nvPr>
        </p:nvSpPr>
        <p:spPr/>
        <p:txBody>
          <a:bodyPr/>
          <a:lstStyle/>
          <a:p>
            <a:fld id="{D87BFF43-2650-4BC8-A8E8-D4F964079A8F}" type="slidenum">
              <a:rPr lang="en-US"/>
              <a:pPr/>
              <a:t>6</a:t>
            </a:fld>
            <a:endParaRPr lang="en-US"/>
          </a:p>
        </p:txBody>
      </p:sp>
      <p:sp>
        <p:nvSpPr>
          <p:cNvPr id="13314" name="Rectangle 2"/>
          <p:cNvSpPr>
            <a:spLocks noGrp="1" noChangeArrowheads="1"/>
          </p:cNvSpPr>
          <p:nvPr>
            <p:ph type="title"/>
          </p:nvPr>
        </p:nvSpPr>
        <p:spPr>
          <a:noFill/>
          <a:ln/>
        </p:spPr>
        <p:txBody>
          <a:bodyPr/>
          <a:lstStyle/>
          <a:p>
            <a:r>
              <a:rPr lang="en-US"/>
              <a:t>Value of $5 Invested</a:t>
            </a:r>
          </a:p>
        </p:txBody>
      </p:sp>
      <p:graphicFrame>
        <p:nvGraphicFramePr>
          <p:cNvPr id="13315" name="Object 3"/>
          <p:cNvGraphicFramePr>
            <a:graphicFrameLocks/>
          </p:cNvGraphicFramePr>
          <p:nvPr/>
        </p:nvGraphicFramePr>
        <p:xfrm>
          <a:off x="836613" y="2900363"/>
          <a:ext cx="7359650" cy="3462337"/>
        </p:xfrm>
        <a:graphic>
          <a:graphicData uri="http://schemas.openxmlformats.org/presentationml/2006/ole">
            <p:oleObj spid="_x0000_s13317" name="Document" r:id="rId4" imgW="7359650" imgH="3462338" progId="Word.Document.8">
              <p:embed/>
            </p:oleObj>
          </a:graphicData>
        </a:graphic>
      </p:graphicFrame>
      <p:sp>
        <p:nvSpPr>
          <p:cNvPr id="13316" name="Rectangle 4"/>
          <p:cNvSpPr>
            <a:spLocks noChangeArrowheads="1"/>
          </p:cNvSpPr>
          <p:nvPr/>
        </p:nvSpPr>
        <p:spPr bwMode="auto">
          <a:xfrm>
            <a:off x="914400" y="1676400"/>
            <a:ext cx="7543800" cy="990600"/>
          </a:xfrm>
          <a:prstGeom prst="rect">
            <a:avLst/>
          </a:prstGeom>
          <a:noFill/>
          <a:ln w="9525">
            <a:noFill/>
            <a:miter lim="800000"/>
            <a:headEnd/>
            <a:tailEnd/>
          </a:ln>
          <a:effectLst/>
        </p:spPr>
        <p:txBody>
          <a:bodyPr lIns="92075" tIns="46038" rIns="92075" bIns="46038"/>
          <a:lstStyle/>
          <a:p>
            <a:pPr marL="342900" indent="-342900">
              <a:buFontTx/>
              <a:buChar char="•"/>
            </a:pPr>
            <a:r>
              <a:rPr lang="en-US" sz="3000" i="0">
                <a:effectLst>
                  <a:outerShdw blurRad="38100" dist="38100" dir="2700000" algn="tl">
                    <a:srgbClr val="000000"/>
                  </a:outerShdw>
                </a:effectLst>
              </a:rPr>
              <a:t>More generally, with an investment of $5 at 10% we obtain</a:t>
            </a:r>
          </a:p>
        </p:txBody>
      </p:sp>
      <p:sp>
        <p:nvSpPr>
          <p:cNvPr id="13317" name="Line 5"/>
          <p:cNvSpPr>
            <a:spLocks noChangeShapeType="1"/>
          </p:cNvSpPr>
          <p:nvPr/>
        </p:nvSpPr>
        <p:spPr bwMode="auto">
          <a:xfrm flipH="1">
            <a:off x="3125788" y="3278188"/>
            <a:ext cx="2817812" cy="455612"/>
          </a:xfrm>
          <a:prstGeom prst="line">
            <a:avLst/>
          </a:prstGeom>
          <a:noFill/>
          <a:ln w="12700">
            <a:solidFill>
              <a:schemeClr val="tx1"/>
            </a:solidFill>
            <a:round/>
            <a:headEnd type="none" w="sm" len="sm"/>
            <a:tailEnd type="stealth" w="med" len="med"/>
          </a:ln>
          <a:effectLst/>
        </p:spPr>
        <p:txBody>
          <a:bodyPr wrap="none" anchor="ctr"/>
          <a:lstStyle/>
          <a:p>
            <a:endParaRPr lang="fr-FR"/>
          </a:p>
        </p:txBody>
      </p:sp>
      <p:sp>
        <p:nvSpPr>
          <p:cNvPr id="13318" name="Line 6"/>
          <p:cNvSpPr>
            <a:spLocks noChangeShapeType="1"/>
          </p:cNvSpPr>
          <p:nvPr/>
        </p:nvSpPr>
        <p:spPr bwMode="auto">
          <a:xfrm flipH="1">
            <a:off x="3125788" y="4116388"/>
            <a:ext cx="2741612" cy="455612"/>
          </a:xfrm>
          <a:prstGeom prst="line">
            <a:avLst/>
          </a:prstGeom>
          <a:noFill/>
          <a:ln w="12700">
            <a:solidFill>
              <a:schemeClr val="tx1"/>
            </a:solidFill>
            <a:round/>
            <a:headEnd type="none" w="sm" len="sm"/>
            <a:tailEnd type="stealth" w="med" len="med"/>
          </a:ln>
          <a:effectLst/>
        </p:spPr>
        <p:txBody>
          <a:bodyPr wrap="none" anchor="ctr"/>
          <a:lstStyle/>
          <a:p>
            <a:endParaRPr lang="fr-FR"/>
          </a:p>
        </p:txBody>
      </p:sp>
      <p:sp>
        <p:nvSpPr>
          <p:cNvPr id="13319" name="Line 7"/>
          <p:cNvSpPr>
            <a:spLocks noChangeShapeType="1"/>
          </p:cNvSpPr>
          <p:nvPr/>
        </p:nvSpPr>
        <p:spPr bwMode="auto">
          <a:xfrm flipH="1">
            <a:off x="3049588" y="4878388"/>
            <a:ext cx="2894012" cy="608012"/>
          </a:xfrm>
          <a:prstGeom prst="line">
            <a:avLst/>
          </a:prstGeom>
          <a:noFill/>
          <a:ln w="12700">
            <a:solidFill>
              <a:schemeClr val="tx1"/>
            </a:solidFill>
            <a:round/>
            <a:headEnd type="none" w="sm" len="sm"/>
            <a:tailEnd type="stealth" w="med" len="med"/>
          </a:ln>
          <a:effectLst/>
        </p:spPr>
        <p:txBody>
          <a:bodyPr wrap="none" anchor="ctr"/>
          <a:lstStyle/>
          <a:p>
            <a:endParaRPr lang="fr-F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8" name="Espace réservé du numéro de diapositive 5"/>
          <p:cNvSpPr>
            <a:spLocks noGrp="1"/>
          </p:cNvSpPr>
          <p:nvPr>
            <p:ph type="sldNum" sz="quarter" idx="12"/>
          </p:nvPr>
        </p:nvSpPr>
        <p:spPr/>
        <p:txBody>
          <a:bodyPr/>
          <a:lstStyle/>
          <a:p>
            <a:fld id="{CCAACD13-6C45-4533-9131-041CECC0FD47}" type="slidenum">
              <a:rPr lang="en-US"/>
              <a:pPr/>
              <a:t>60</a:t>
            </a:fld>
            <a:endParaRPr lang="en-US"/>
          </a:p>
        </p:txBody>
      </p:sp>
      <p:sp>
        <p:nvSpPr>
          <p:cNvPr id="107522" name="Rectangle 2"/>
          <p:cNvSpPr>
            <a:spLocks noGrp="1" noChangeArrowheads="1"/>
          </p:cNvSpPr>
          <p:nvPr>
            <p:ph type="title"/>
          </p:nvPr>
        </p:nvSpPr>
        <p:spPr>
          <a:noFill/>
          <a:ln/>
        </p:spPr>
        <p:txBody>
          <a:bodyPr/>
          <a:lstStyle/>
          <a:p>
            <a:r>
              <a:rPr lang="en-US"/>
              <a:t>4.7 Perpetual Annuities</a:t>
            </a:r>
          </a:p>
        </p:txBody>
      </p:sp>
      <p:sp>
        <p:nvSpPr>
          <p:cNvPr id="107523" name="Rectangle 3"/>
          <p:cNvSpPr>
            <a:spLocks noGrp="1" noChangeArrowheads="1"/>
          </p:cNvSpPr>
          <p:nvPr>
            <p:ph type="body" idx="1"/>
          </p:nvPr>
        </p:nvSpPr>
        <p:spPr>
          <a:xfrm>
            <a:off x="914400" y="2286000"/>
            <a:ext cx="7543800" cy="609600"/>
          </a:xfrm>
          <a:noFill/>
          <a:ln/>
        </p:spPr>
        <p:txBody>
          <a:bodyPr/>
          <a:lstStyle/>
          <a:p>
            <a:r>
              <a:rPr lang="en-US"/>
              <a:t>Recall the annuity formula:</a:t>
            </a:r>
          </a:p>
        </p:txBody>
      </p:sp>
      <p:graphicFrame>
        <p:nvGraphicFramePr>
          <p:cNvPr id="107524" name="Object 4"/>
          <p:cNvGraphicFramePr>
            <a:graphicFrameLocks/>
          </p:cNvGraphicFramePr>
          <p:nvPr/>
        </p:nvGraphicFramePr>
        <p:xfrm>
          <a:off x="2209800" y="3200400"/>
          <a:ext cx="2984500" cy="862013"/>
        </p:xfrm>
        <a:graphic>
          <a:graphicData uri="http://schemas.openxmlformats.org/presentationml/2006/ole">
            <p:oleObj spid="_x0000_s107529" name="Equation" r:id="rId4" imgW="2984500" imgH="863600" progId="">
              <p:embed/>
            </p:oleObj>
          </a:graphicData>
        </a:graphic>
      </p:graphicFrame>
      <p:sp>
        <p:nvSpPr>
          <p:cNvPr id="107525" name="Rectangle 5"/>
          <p:cNvSpPr>
            <a:spLocks noChangeArrowheads="1"/>
          </p:cNvSpPr>
          <p:nvPr/>
        </p:nvSpPr>
        <p:spPr bwMode="auto">
          <a:xfrm>
            <a:off x="914400" y="4191000"/>
            <a:ext cx="5562600" cy="549275"/>
          </a:xfrm>
          <a:prstGeom prst="rect">
            <a:avLst/>
          </a:prstGeom>
          <a:noFill/>
          <a:ln w="9525">
            <a:noFill/>
            <a:miter lim="800000"/>
            <a:headEnd/>
            <a:tailEnd/>
          </a:ln>
          <a:effectLst/>
        </p:spPr>
        <p:txBody>
          <a:bodyPr lIns="92075" tIns="46038" rIns="92075" bIns="46038">
            <a:spAutoFit/>
          </a:bodyPr>
          <a:lstStyle/>
          <a:p>
            <a:pPr>
              <a:spcBef>
                <a:spcPct val="20000"/>
              </a:spcBef>
              <a:buClrTx/>
              <a:buFontTx/>
              <a:buChar char="•"/>
            </a:pPr>
            <a:r>
              <a:rPr lang="en-US" sz="3000" i="0"/>
              <a:t> Let n -&gt; infinity with i &gt; 0:</a:t>
            </a:r>
          </a:p>
        </p:txBody>
      </p:sp>
      <p:graphicFrame>
        <p:nvGraphicFramePr>
          <p:cNvPr id="107526" name="Object 6"/>
          <p:cNvGraphicFramePr>
            <a:graphicFrameLocks/>
          </p:cNvGraphicFramePr>
          <p:nvPr/>
        </p:nvGraphicFramePr>
        <p:xfrm>
          <a:off x="2133600" y="4940300"/>
          <a:ext cx="1308100" cy="722313"/>
        </p:xfrm>
        <a:graphic>
          <a:graphicData uri="http://schemas.openxmlformats.org/presentationml/2006/ole">
            <p:oleObj spid="_x0000_s107530" name="Equation" r:id="rId5" imgW="1307532" imgH="723586" progId="">
              <p:embed/>
            </p:oleObj>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17C30691-1749-4730-B8B9-AFB3A01CFDB1}" type="slidenum">
              <a:rPr lang="en-US"/>
              <a:pPr/>
              <a:t>61</a:t>
            </a:fld>
            <a:endParaRPr lang="en-US"/>
          </a:p>
        </p:txBody>
      </p:sp>
      <p:sp>
        <p:nvSpPr>
          <p:cNvPr id="109570" name="Rectangle 2"/>
          <p:cNvSpPr>
            <a:spLocks noGrp="1" noChangeArrowheads="1"/>
          </p:cNvSpPr>
          <p:nvPr>
            <p:ph type="title"/>
          </p:nvPr>
        </p:nvSpPr>
        <p:spPr>
          <a:noFill/>
          <a:ln/>
        </p:spPr>
        <p:txBody>
          <a:bodyPr/>
          <a:lstStyle/>
          <a:p>
            <a:r>
              <a:rPr lang="en-US"/>
              <a:t>Growing Annuities</a:t>
            </a:r>
          </a:p>
        </p:txBody>
      </p:sp>
      <p:sp>
        <p:nvSpPr>
          <p:cNvPr id="109571" name="Rectangle 3"/>
          <p:cNvSpPr>
            <a:spLocks noGrp="1" noChangeArrowheads="1"/>
          </p:cNvSpPr>
          <p:nvPr>
            <p:ph type="body" idx="1"/>
          </p:nvPr>
        </p:nvSpPr>
        <p:spPr>
          <a:xfrm>
            <a:off x="914400" y="2286000"/>
            <a:ext cx="7696200" cy="2209800"/>
          </a:xfrm>
          <a:noFill/>
          <a:ln/>
        </p:spPr>
        <p:txBody>
          <a:bodyPr/>
          <a:lstStyle/>
          <a:p>
            <a:r>
              <a:rPr lang="en-US"/>
              <a:t>Growing annuities solve the super-normal growth problem</a:t>
            </a:r>
          </a:p>
          <a:p>
            <a:r>
              <a:rPr lang="en-US"/>
              <a:t>They are often more appropriate in day-to-day situations than annuities</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9B3A7627-E572-4EC3-A960-FADED069FAD9}" type="slidenum">
              <a:rPr lang="en-US"/>
              <a:pPr/>
              <a:t>62</a:t>
            </a:fld>
            <a:endParaRPr lang="en-US"/>
          </a:p>
        </p:txBody>
      </p:sp>
      <p:sp>
        <p:nvSpPr>
          <p:cNvPr id="111618" name="Rectangle 2"/>
          <p:cNvSpPr>
            <a:spLocks noGrp="1" noChangeArrowheads="1"/>
          </p:cNvSpPr>
          <p:nvPr>
            <p:ph type="title"/>
          </p:nvPr>
        </p:nvSpPr>
        <p:spPr>
          <a:noFill/>
          <a:ln/>
        </p:spPr>
        <p:txBody>
          <a:bodyPr/>
          <a:lstStyle/>
          <a:p>
            <a:r>
              <a:rPr lang="en-US" sz="3800"/>
              <a:t>4.8 Loan Amortization: Mortgage</a:t>
            </a:r>
          </a:p>
        </p:txBody>
      </p:sp>
      <p:sp>
        <p:nvSpPr>
          <p:cNvPr id="111619" name="Rectangle 3"/>
          <p:cNvSpPr>
            <a:spLocks noGrp="1" noChangeArrowheads="1"/>
          </p:cNvSpPr>
          <p:nvPr>
            <p:ph type="body" idx="1"/>
          </p:nvPr>
        </p:nvSpPr>
        <p:spPr>
          <a:xfrm>
            <a:off x="914400" y="1905000"/>
            <a:ext cx="7543800" cy="4038600"/>
          </a:xfrm>
          <a:noFill/>
          <a:ln/>
        </p:spPr>
        <p:txBody>
          <a:bodyPr/>
          <a:lstStyle/>
          <a:p>
            <a:pPr lvl="1"/>
            <a:r>
              <a:rPr lang="en-US"/>
              <a:t>early repayment permitted at any time during mortgage’s 360 monthly payments</a:t>
            </a:r>
          </a:p>
          <a:p>
            <a:pPr lvl="1"/>
            <a:r>
              <a:rPr lang="en-US"/>
              <a:t>market interest rates may fluctuate, but the loan’s rate is a constant 1/2% per month</a:t>
            </a:r>
          </a:p>
          <a:p>
            <a:pPr lvl="1"/>
            <a:r>
              <a:rPr lang="en-US"/>
              <a:t>the mortgage requires 10% equity and “three points”</a:t>
            </a:r>
          </a:p>
          <a:p>
            <a:pPr lvl="1"/>
            <a:r>
              <a:rPr lang="en-US"/>
              <a:t>assume a $500,000 house price</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p>
            <a:fld id="{310C7239-0179-4A35-B22C-301733CEB556}" type="slidenum">
              <a:rPr lang="en-US"/>
              <a:pPr/>
              <a:t>63</a:t>
            </a:fld>
            <a:endParaRPr lang="en-US"/>
          </a:p>
        </p:txBody>
      </p:sp>
      <p:sp>
        <p:nvSpPr>
          <p:cNvPr id="113666" name="Rectangle 2"/>
          <p:cNvSpPr>
            <a:spLocks noGrp="1" noChangeArrowheads="1"/>
          </p:cNvSpPr>
          <p:nvPr>
            <p:ph type="title"/>
          </p:nvPr>
        </p:nvSpPr>
        <p:spPr>
          <a:noFill/>
          <a:ln/>
        </p:spPr>
        <p:txBody>
          <a:bodyPr/>
          <a:lstStyle/>
          <a:p>
            <a:r>
              <a:rPr lang="en-US"/>
              <a:t>Mortgage:  The payment</a:t>
            </a:r>
          </a:p>
        </p:txBody>
      </p:sp>
      <p:sp>
        <p:nvSpPr>
          <p:cNvPr id="113667" name="Rectangle 3"/>
          <p:cNvSpPr>
            <a:spLocks noGrp="1" noChangeArrowheads="1"/>
          </p:cNvSpPr>
          <p:nvPr>
            <p:ph type="body" idx="1"/>
          </p:nvPr>
        </p:nvSpPr>
        <p:spPr>
          <a:xfrm>
            <a:off x="914400" y="1905000"/>
            <a:ext cx="7543800" cy="2286000"/>
          </a:xfrm>
          <a:noFill/>
          <a:ln/>
        </p:spPr>
        <p:txBody>
          <a:bodyPr/>
          <a:lstStyle/>
          <a:p>
            <a:r>
              <a:rPr lang="en-US"/>
              <a:t>We will examine this problem using a financial calculator</a:t>
            </a:r>
          </a:p>
          <a:p>
            <a:r>
              <a:rPr lang="en-US"/>
              <a:t>The first quantity to determine is the amount of the loan and the points</a:t>
            </a:r>
          </a:p>
        </p:txBody>
      </p:sp>
      <p:graphicFrame>
        <p:nvGraphicFramePr>
          <p:cNvPr id="613376" name="Object 2048"/>
          <p:cNvGraphicFramePr>
            <a:graphicFrameLocks/>
          </p:cNvGraphicFramePr>
          <p:nvPr/>
        </p:nvGraphicFramePr>
        <p:xfrm>
          <a:off x="1323975" y="4267200"/>
          <a:ext cx="5975350" cy="1917700"/>
        </p:xfrm>
        <a:graphic>
          <a:graphicData uri="http://schemas.openxmlformats.org/presentationml/2006/ole">
            <p:oleObj spid="_x0000_s613378" name="Equation" r:id="rId4" imgW="5975350" imgH="1917700" progId="">
              <p:embed/>
            </p:oleObj>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8" name="Espace réservé du numéro de diapositive 5"/>
          <p:cNvSpPr>
            <a:spLocks noGrp="1"/>
          </p:cNvSpPr>
          <p:nvPr>
            <p:ph type="sldNum" sz="quarter" idx="12"/>
          </p:nvPr>
        </p:nvSpPr>
        <p:spPr/>
        <p:txBody>
          <a:bodyPr/>
          <a:lstStyle/>
          <a:p>
            <a:fld id="{36996B12-6CDA-4D80-B1DE-29DCD41785AC}" type="slidenum">
              <a:rPr lang="en-US"/>
              <a:pPr/>
              <a:t>64</a:t>
            </a:fld>
            <a:endParaRPr lang="en-US"/>
          </a:p>
        </p:txBody>
      </p:sp>
      <p:sp>
        <p:nvSpPr>
          <p:cNvPr id="115714" name="Rectangle 2"/>
          <p:cNvSpPr>
            <a:spLocks noGrp="1" noChangeArrowheads="1"/>
          </p:cNvSpPr>
          <p:nvPr>
            <p:ph type="title"/>
          </p:nvPr>
        </p:nvSpPr>
        <p:spPr>
          <a:noFill/>
          <a:ln/>
        </p:spPr>
        <p:txBody>
          <a:bodyPr/>
          <a:lstStyle/>
          <a:p>
            <a:r>
              <a:rPr lang="en-US"/>
              <a:t>Calculator Solution</a:t>
            </a:r>
          </a:p>
        </p:txBody>
      </p:sp>
      <p:graphicFrame>
        <p:nvGraphicFramePr>
          <p:cNvPr id="115715" name="Object 3"/>
          <p:cNvGraphicFramePr>
            <a:graphicFrameLocks/>
          </p:cNvGraphicFramePr>
          <p:nvPr/>
        </p:nvGraphicFramePr>
        <p:xfrm>
          <a:off x="1028700" y="2420938"/>
          <a:ext cx="7994650" cy="3209925"/>
        </p:xfrm>
        <a:graphic>
          <a:graphicData uri="http://schemas.openxmlformats.org/presentationml/2006/ole">
            <p:oleObj spid="_x0000_s115717" name="Document" r:id="rId4" imgW="7994650" imgH="3209925" progId="Word.Document.8">
              <p:embed/>
            </p:oleObj>
          </a:graphicData>
        </a:graphic>
      </p:graphicFrame>
      <p:grpSp>
        <p:nvGrpSpPr>
          <p:cNvPr id="115718" name="Group 6"/>
          <p:cNvGrpSpPr>
            <a:grpSpLocks/>
          </p:cNvGrpSpPr>
          <p:nvPr/>
        </p:nvGrpSpPr>
        <p:grpSpPr bwMode="auto">
          <a:xfrm>
            <a:off x="2895600" y="3744913"/>
            <a:ext cx="4013200" cy="2582862"/>
            <a:chOff x="1824" y="2359"/>
            <a:chExt cx="2528" cy="1627"/>
          </a:xfrm>
        </p:grpSpPr>
        <p:sp>
          <p:nvSpPr>
            <p:cNvPr id="115716" name="Freeform 4"/>
            <p:cNvSpPr>
              <a:spLocks/>
            </p:cNvSpPr>
            <p:nvPr/>
          </p:nvSpPr>
          <p:spPr bwMode="auto">
            <a:xfrm>
              <a:off x="1824" y="2359"/>
              <a:ext cx="2528" cy="1627"/>
            </a:xfrm>
            <a:custGeom>
              <a:avLst/>
              <a:gdLst/>
              <a:ahLst/>
              <a:cxnLst>
                <a:cxn ang="0">
                  <a:pos x="1692" y="676"/>
                </a:cxn>
                <a:cxn ang="0">
                  <a:pos x="1747" y="752"/>
                </a:cxn>
                <a:cxn ang="0">
                  <a:pos x="1789" y="835"/>
                </a:cxn>
                <a:cxn ang="0">
                  <a:pos x="1817" y="918"/>
                </a:cxn>
                <a:cxn ang="0">
                  <a:pos x="1824" y="1001"/>
                </a:cxn>
                <a:cxn ang="0">
                  <a:pos x="1817" y="1065"/>
                </a:cxn>
                <a:cxn ang="0">
                  <a:pos x="1803" y="1129"/>
                </a:cxn>
                <a:cxn ang="0">
                  <a:pos x="1782" y="1186"/>
                </a:cxn>
                <a:cxn ang="0">
                  <a:pos x="1754" y="1243"/>
                </a:cxn>
                <a:cxn ang="0">
                  <a:pos x="1712" y="1301"/>
                </a:cxn>
                <a:cxn ang="0">
                  <a:pos x="1671" y="1352"/>
                </a:cxn>
                <a:cxn ang="0">
                  <a:pos x="1559" y="1441"/>
                </a:cxn>
                <a:cxn ang="0">
                  <a:pos x="1420" y="1518"/>
                </a:cxn>
                <a:cxn ang="0">
                  <a:pos x="1267" y="1575"/>
                </a:cxn>
                <a:cxn ang="0">
                  <a:pos x="1093" y="1613"/>
                </a:cxn>
                <a:cxn ang="0">
                  <a:pos x="1002" y="1626"/>
                </a:cxn>
                <a:cxn ang="0">
                  <a:pos x="912" y="1626"/>
                </a:cxn>
                <a:cxn ang="0">
                  <a:pos x="821" y="1626"/>
                </a:cxn>
                <a:cxn ang="0">
                  <a:pos x="731" y="1613"/>
                </a:cxn>
                <a:cxn ang="0">
                  <a:pos x="557" y="1575"/>
                </a:cxn>
                <a:cxn ang="0">
                  <a:pos x="404" y="1518"/>
                </a:cxn>
                <a:cxn ang="0">
                  <a:pos x="271" y="1441"/>
                </a:cxn>
                <a:cxn ang="0">
                  <a:pos x="153" y="1352"/>
                </a:cxn>
                <a:cxn ang="0">
                  <a:pos x="111" y="1301"/>
                </a:cxn>
                <a:cxn ang="0">
                  <a:pos x="70" y="1243"/>
                </a:cxn>
                <a:cxn ang="0">
                  <a:pos x="42" y="1186"/>
                </a:cxn>
                <a:cxn ang="0">
                  <a:pos x="21" y="1129"/>
                </a:cxn>
                <a:cxn ang="0">
                  <a:pos x="7" y="1065"/>
                </a:cxn>
                <a:cxn ang="0">
                  <a:pos x="0" y="1001"/>
                </a:cxn>
                <a:cxn ang="0">
                  <a:pos x="7" y="937"/>
                </a:cxn>
                <a:cxn ang="0">
                  <a:pos x="21" y="874"/>
                </a:cxn>
                <a:cxn ang="0">
                  <a:pos x="42" y="816"/>
                </a:cxn>
                <a:cxn ang="0">
                  <a:pos x="70" y="759"/>
                </a:cxn>
                <a:cxn ang="0">
                  <a:pos x="111" y="701"/>
                </a:cxn>
                <a:cxn ang="0">
                  <a:pos x="153" y="650"/>
                </a:cxn>
                <a:cxn ang="0">
                  <a:pos x="271" y="561"/>
                </a:cxn>
                <a:cxn ang="0">
                  <a:pos x="404" y="485"/>
                </a:cxn>
                <a:cxn ang="0">
                  <a:pos x="557" y="427"/>
                </a:cxn>
                <a:cxn ang="0">
                  <a:pos x="731" y="389"/>
                </a:cxn>
                <a:cxn ang="0">
                  <a:pos x="821" y="383"/>
                </a:cxn>
                <a:cxn ang="0">
                  <a:pos x="912" y="376"/>
                </a:cxn>
                <a:cxn ang="0">
                  <a:pos x="1058" y="383"/>
                </a:cxn>
                <a:cxn ang="0">
                  <a:pos x="1197" y="408"/>
                </a:cxn>
                <a:cxn ang="0">
                  <a:pos x="1337" y="446"/>
                </a:cxn>
                <a:cxn ang="0">
                  <a:pos x="1462" y="504"/>
                </a:cxn>
                <a:cxn ang="0">
                  <a:pos x="2527" y="0"/>
                </a:cxn>
                <a:cxn ang="0">
                  <a:pos x="1692" y="676"/>
                </a:cxn>
              </a:cxnLst>
              <a:rect l="0" t="0" r="r" b="b"/>
              <a:pathLst>
                <a:path w="2528" h="1627">
                  <a:moveTo>
                    <a:pt x="1692" y="676"/>
                  </a:moveTo>
                  <a:lnTo>
                    <a:pt x="1747" y="752"/>
                  </a:lnTo>
                  <a:lnTo>
                    <a:pt x="1789" y="835"/>
                  </a:lnTo>
                  <a:lnTo>
                    <a:pt x="1817" y="918"/>
                  </a:lnTo>
                  <a:lnTo>
                    <a:pt x="1824" y="1001"/>
                  </a:lnTo>
                  <a:lnTo>
                    <a:pt x="1817" y="1065"/>
                  </a:lnTo>
                  <a:lnTo>
                    <a:pt x="1803" y="1129"/>
                  </a:lnTo>
                  <a:lnTo>
                    <a:pt x="1782" y="1186"/>
                  </a:lnTo>
                  <a:lnTo>
                    <a:pt x="1754" y="1243"/>
                  </a:lnTo>
                  <a:lnTo>
                    <a:pt x="1712" y="1301"/>
                  </a:lnTo>
                  <a:lnTo>
                    <a:pt x="1671" y="1352"/>
                  </a:lnTo>
                  <a:lnTo>
                    <a:pt x="1559" y="1441"/>
                  </a:lnTo>
                  <a:lnTo>
                    <a:pt x="1420" y="1518"/>
                  </a:lnTo>
                  <a:lnTo>
                    <a:pt x="1267" y="1575"/>
                  </a:lnTo>
                  <a:lnTo>
                    <a:pt x="1093" y="1613"/>
                  </a:lnTo>
                  <a:lnTo>
                    <a:pt x="1002" y="1626"/>
                  </a:lnTo>
                  <a:lnTo>
                    <a:pt x="912" y="1626"/>
                  </a:lnTo>
                  <a:lnTo>
                    <a:pt x="821" y="1626"/>
                  </a:lnTo>
                  <a:lnTo>
                    <a:pt x="731" y="1613"/>
                  </a:lnTo>
                  <a:lnTo>
                    <a:pt x="557" y="1575"/>
                  </a:lnTo>
                  <a:lnTo>
                    <a:pt x="404" y="1518"/>
                  </a:lnTo>
                  <a:lnTo>
                    <a:pt x="271" y="1441"/>
                  </a:lnTo>
                  <a:lnTo>
                    <a:pt x="153" y="1352"/>
                  </a:lnTo>
                  <a:lnTo>
                    <a:pt x="111" y="1301"/>
                  </a:lnTo>
                  <a:lnTo>
                    <a:pt x="70" y="1243"/>
                  </a:lnTo>
                  <a:lnTo>
                    <a:pt x="42" y="1186"/>
                  </a:lnTo>
                  <a:lnTo>
                    <a:pt x="21" y="1129"/>
                  </a:lnTo>
                  <a:lnTo>
                    <a:pt x="7" y="1065"/>
                  </a:lnTo>
                  <a:lnTo>
                    <a:pt x="0" y="1001"/>
                  </a:lnTo>
                  <a:lnTo>
                    <a:pt x="7" y="937"/>
                  </a:lnTo>
                  <a:lnTo>
                    <a:pt x="21" y="874"/>
                  </a:lnTo>
                  <a:lnTo>
                    <a:pt x="42" y="816"/>
                  </a:lnTo>
                  <a:lnTo>
                    <a:pt x="70" y="759"/>
                  </a:lnTo>
                  <a:lnTo>
                    <a:pt x="111" y="701"/>
                  </a:lnTo>
                  <a:lnTo>
                    <a:pt x="153" y="650"/>
                  </a:lnTo>
                  <a:lnTo>
                    <a:pt x="271" y="561"/>
                  </a:lnTo>
                  <a:lnTo>
                    <a:pt x="404" y="485"/>
                  </a:lnTo>
                  <a:lnTo>
                    <a:pt x="557" y="427"/>
                  </a:lnTo>
                  <a:lnTo>
                    <a:pt x="731" y="389"/>
                  </a:lnTo>
                  <a:lnTo>
                    <a:pt x="821" y="383"/>
                  </a:lnTo>
                  <a:lnTo>
                    <a:pt x="912" y="376"/>
                  </a:lnTo>
                  <a:lnTo>
                    <a:pt x="1058" y="383"/>
                  </a:lnTo>
                  <a:lnTo>
                    <a:pt x="1197" y="408"/>
                  </a:lnTo>
                  <a:lnTo>
                    <a:pt x="1337" y="446"/>
                  </a:lnTo>
                  <a:lnTo>
                    <a:pt x="1462" y="504"/>
                  </a:lnTo>
                  <a:lnTo>
                    <a:pt x="2527" y="0"/>
                  </a:lnTo>
                  <a:lnTo>
                    <a:pt x="1692" y="676"/>
                  </a:lnTo>
                </a:path>
              </a:pathLst>
            </a:custGeom>
            <a:solidFill>
              <a:srgbClr val="FFFFFF">
                <a:alpha val="50000"/>
              </a:srgbClr>
            </a:solidFill>
            <a:ln w="12700" cap="rnd" cmpd="sng">
              <a:solidFill>
                <a:schemeClr val="tx1"/>
              </a:solidFill>
              <a:prstDash val="solid"/>
              <a:round/>
              <a:headEnd/>
              <a:tailEnd/>
            </a:ln>
            <a:effectLst/>
          </p:spPr>
          <p:txBody>
            <a:bodyPr/>
            <a:lstStyle/>
            <a:p>
              <a:endParaRPr lang="fr-FR"/>
            </a:p>
          </p:txBody>
        </p:sp>
        <p:sp>
          <p:nvSpPr>
            <p:cNvPr id="115717" name="Rectangle 5"/>
            <p:cNvSpPr>
              <a:spLocks noChangeArrowheads="1"/>
            </p:cNvSpPr>
            <p:nvPr/>
          </p:nvSpPr>
          <p:spPr bwMode="auto">
            <a:xfrm>
              <a:off x="2135" y="2942"/>
              <a:ext cx="1202" cy="836"/>
            </a:xfrm>
            <a:prstGeom prst="rect">
              <a:avLst/>
            </a:prstGeom>
            <a:solidFill>
              <a:srgbClr val="FFFFFF">
                <a:alpha val="50000"/>
              </a:srgbClr>
            </a:solidFill>
            <a:ln w="9525">
              <a:noFill/>
              <a:miter lim="800000"/>
              <a:headEnd/>
              <a:tailEnd/>
            </a:ln>
            <a:effectLst/>
          </p:spPr>
          <p:txBody>
            <a:bodyPr wrap="none" lIns="92075" tIns="46038" rIns="92075" bIns="46038" anchor="ctr"/>
            <a:lstStyle/>
            <a:p>
              <a:pPr algn="ctr">
                <a:spcBef>
                  <a:spcPct val="20000"/>
                </a:spcBef>
                <a:buClrTx/>
              </a:pPr>
              <a:r>
                <a:rPr lang="en-US" sz="3000" i="0"/>
                <a:t>This is </a:t>
              </a:r>
            </a:p>
            <a:p>
              <a:pPr algn="ctr">
                <a:spcBef>
                  <a:spcPct val="20000"/>
                </a:spcBef>
                <a:buClrTx/>
              </a:pPr>
              <a:r>
                <a:rPr lang="en-US" sz="3000" i="0"/>
                <a:t>the monthly </a:t>
              </a:r>
            </a:p>
            <a:p>
              <a:pPr algn="ctr">
                <a:spcBef>
                  <a:spcPct val="20000"/>
                </a:spcBef>
                <a:buClrTx/>
              </a:pPr>
              <a:r>
                <a:rPr lang="en-US" sz="3000" i="0"/>
                <a:t>repayment</a:t>
              </a:r>
            </a:p>
          </p:txBody>
        </p:sp>
      </p:gr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5BBAC0E6-F585-429B-98BC-F7C9E8DADBF1}" type="slidenum">
              <a:rPr lang="en-US"/>
              <a:pPr/>
              <a:t>65</a:t>
            </a:fld>
            <a:endParaRPr lang="en-US"/>
          </a:p>
        </p:txBody>
      </p:sp>
      <p:sp>
        <p:nvSpPr>
          <p:cNvPr id="117762" name="Rectangle 2"/>
          <p:cNvSpPr>
            <a:spLocks noGrp="1" noChangeArrowheads="1"/>
          </p:cNvSpPr>
          <p:nvPr>
            <p:ph type="title"/>
          </p:nvPr>
        </p:nvSpPr>
        <p:spPr>
          <a:noFill/>
          <a:ln/>
        </p:spPr>
        <p:txBody>
          <a:bodyPr/>
          <a:lstStyle/>
          <a:p>
            <a:r>
              <a:rPr lang="en-US"/>
              <a:t>Mortgage:  Early Repayment</a:t>
            </a:r>
          </a:p>
        </p:txBody>
      </p:sp>
      <p:sp>
        <p:nvSpPr>
          <p:cNvPr id="117763" name="Rectangle 3"/>
          <p:cNvSpPr>
            <a:spLocks noGrp="1" noChangeArrowheads="1"/>
          </p:cNvSpPr>
          <p:nvPr>
            <p:ph type="body" idx="1"/>
          </p:nvPr>
        </p:nvSpPr>
        <p:spPr>
          <a:xfrm>
            <a:off x="914400" y="1752600"/>
            <a:ext cx="7543800" cy="4343400"/>
          </a:xfrm>
          <a:noFill/>
          <a:ln/>
        </p:spPr>
        <p:txBody>
          <a:bodyPr/>
          <a:lstStyle/>
          <a:p>
            <a:pPr lvl="1"/>
            <a:r>
              <a:rPr lang="en-US"/>
              <a:t>Assume that the family plans to sell the house after exactly 60 payments, what will be the outstanding principle?</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381CA844-1825-4749-AFD4-9F29E9213FC3}" type="slidenum">
              <a:rPr lang="en-US"/>
              <a:pPr/>
              <a:t>66</a:t>
            </a:fld>
            <a:endParaRPr lang="en-US"/>
          </a:p>
        </p:txBody>
      </p:sp>
      <p:sp>
        <p:nvSpPr>
          <p:cNvPr id="119810" name="Rectangle 2"/>
          <p:cNvSpPr>
            <a:spLocks noGrp="1" noChangeArrowheads="1"/>
          </p:cNvSpPr>
          <p:nvPr>
            <p:ph type="title"/>
          </p:nvPr>
        </p:nvSpPr>
        <p:spPr>
          <a:noFill/>
          <a:ln/>
        </p:spPr>
        <p:txBody>
          <a:bodyPr/>
          <a:lstStyle/>
          <a:p>
            <a:r>
              <a:rPr lang="en-US"/>
              <a:t>Mortgage Repayment: Issues</a:t>
            </a:r>
          </a:p>
        </p:txBody>
      </p:sp>
      <p:sp>
        <p:nvSpPr>
          <p:cNvPr id="119811" name="Rectangle 3"/>
          <p:cNvSpPr>
            <a:spLocks noGrp="1" noChangeArrowheads="1"/>
          </p:cNvSpPr>
          <p:nvPr>
            <p:ph type="body" idx="1"/>
          </p:nvPr>
        </p:nvSpPr>
        <p:spPr>
          <a:noFill/>
          <a:ln/>
        </p:spPr>
        <p:txBody>
          <a:bodyPr/>
          <a:lstStyle/>
          <a:p>
            <a:r>
              <a:rPr lang="en-US"/>
              <a:t>The outstanding principle is the present value (at repayment date) of the remaining payments on the mortgage</a:t>
            </a:r>
          </a:p>
          <a:p>
            <a:r>
              <a:rPr lang="en-US"/>
              <a:t>There are in this case 360-60 = 300 remaining payments, starting with the one 1-month from now</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8" name="Espace réservé du numéro de diapositive 5"/>
          <p:cNvSpPr>
            <a:spLocks noGrp="1"/>
          </p:cNvSpPr>
          <p:nvPr>
            <p:ph type="sldNum" sz="quarter" idx="12"/>
          </p:nvPr>
        </p:nvSpPr>
        <p:spPr/>
        <p:txBody>
          <a:bodyPr/>
          <a:lstStyle/>
          <a:p>
            <a:fld id="{9F9DF7EF-9E4B-456B-B75F-6A8C50E49596}" type="slidenum">
              <a:rPr lang="en-US"/>
              <a:pPr/>
              <a:t>67</a:t>
            </a:fld>
            <a:endParaRPr lang="en-US"/>
          </a:p>
        </p:txBody>
      </p:sp>
      <p:sp>
        <p:nvSpPr>
          <p:cNvPr id="121858" name="Rectangle 2"/>
          <p:cNvSpPr>
            <a:spLocks noGrp="1" noChangeArrowheads="1"/>
          </p:cNvSpPr>
          <p:nvPr>
            <p:ph type="title"/>
          </p:nvPr>
        </p:nvSpPr>
        <p:spPr>
          <a:noFill/>
          <a:ln/>
        </p:spPr>
        <p:txBody>
          <a:bodyPr/>
          <a:lstStyle/>
          <a:p>
            <a:r>
              <a:rPr lang="en-US"/>
              <a:t>Calculator Solution</a:t>
            </a:r>
          </a:p>
        </p:txBody>
      </p:sp>
      <p:graphicFrame>
        <p:nvGraphicFramePr>
          <p:cNvPr id="614400" name="Object 2048"/>
          <p:cNvGraphicFramePr>
            <a:graphicFrameLocks/>
          </p:cNvGraphicFramePr>
          <p:nvPr/>
        </p:nvGraphicFramePr>
        <p:xfrm>
          <a:off x="1049338" y="2419350"/>
          <a:ext cx="8180387" cy="3117850"/>
        </p:xfrm>
        <a:graphic>
          <a:graphicData uri="http://schemas.openxmlformats.org/presentationml/2006/ole">
            <p:oleObj spid="_x0000_s614402" name="Document" r:id="rId4" imgW="8180388" imgH="3117850" progId="Word.Document.8">
              <p:embed/>
            </p:oleObj>
          </a:graphicData>
        </a:graphic>
      </p:graphicFrame>
      <p:grpSp>
        <p:nvGrpSpPr>
          <p:cNvPr id="121862" name="Group 6"/>
          <p:cNvGrpSpPr>
            <a:grpSpLocks/>
          </p:cNvGrpSpPr>
          <p:nvPr/>
        </p:nvGrpSpPr>
        <p:grpSpPr bwMode="auto">
          <a:xfrm>
            <a:off x="1214438" y="4625975"/>
            <a:ext cx="6227762" cy="1701800"/>
            <a:chOff x="765" y="2914"/>
            <a:chExt cx="3923" cy="1072"/>
          </a:xfrm>
        </p:grpSpPr>
        <p:sp>
          <p:nvSpPr>
            <p:cNvPr id="121860" name="Freeform 4"/>
            <p:cNvSpPr>
              <a:spLocks/>
            </p:cNvSpPr>
            <p:nvPr/>
          </p:nvSpPr>
          <p:spPr bwMode="auto">
            <a:xfrm>
              <a:off x="765" y="2914"/>
              <a:ext cx="3923" cy="1072"/>
            </a:xfrm>
            <a:custGeom>
              <a:avLst/>
              <a:gdLst/>
              <a:ahLst/>
              <a:cxnLst>
                <a:cxn ang="0">
                  <a:pos x="2760" y="465"/>
                </a:cxn>
                <a:cxn ang="0">
                  <a:pos x="2850" y="491"/>
                </a:cxn>
                <a:cxn ang="0">
                  <a:pos x="2932" y="523"/>
                </a:cxn>
                <a:cxn ang="0">
                  <a:pos x="3007" y="548"/>
                </a:cxn>
                <a:cxn ang="0">
                  <a:pos x="3067" y="580"/>
                </a:cxn>
                <a:cxn ang="0">
                  <a:pos x="3112" y="612"/>
                </a:cxn>
                <a:cxn ang="0">
                  <a:pos x="3142" y="644"/>
                </a:cxn>
                <a:cxn ang="0">
                  <a:pos x="3165" y="676"/>
                </a:cxn>
                <a:cxn ang="0">
                  <a:pos x="3172" y="708"/>
                </a:cxn>
                <a:cxn ang="0">
                  <a:pos x="3165" y="746"/>
                </a:cxn>
                <a:cxn ang="0">
                  <a:pos x="3142" y="784"/>
                </a:cxn>
                <a:cxn ang="0">
                  <a:pos x="3097" y="816"/>
                </a:cxn>
                <a:cxn ang="0">
                  <a:pos x="3045" y="848"/>
                </a:cxn>
                <a:cxn ang="0">
                  <a:pos x="2977" y="880"/>
                </a:cxn>
                <a:cxn ang="0">
                  <a:pos x="2902" y="912"/>
                </a:cxn>
                <a:cxn ang="0">
                  <a:pos x="2812" y="943"/>
                </a:cxn>
                <a:cxn ang="0">
                  <a:pos x="2707" y="969"/>
                </a:cxn>
                <a:cxn ang="0">
                  <a:pos x="2595" y="988"/>
                </a:cxn>
                <a:cxn ang="0">
                  <a:pos x="2475" y="1007"/>
                </a:cxn>
                <a:cxn ang="0">
                  <a:pos x="2340" y="1026"/>
                </a:cxn>
                <a:cxn ang="0">
                  <a:pos x="2205" y="1045"/>
                </a:cxn>
                <a:cxn ang="0">
                  <a:pos x="1905" y="1065"/>
                </a:cxn>
                <a:cxn ang="0">
                  <a:pos x="1590" y="1071"/>
                </a:cxn>
                <a:cxn ang="0">
                  <a:pos x="1267" y="1065"/>
                </a:cxn>
                <a:cxn ang="0">
                  <a:pos x="975" y="1045"/>
                </a:cxn>
                <a:cxn ang="0">
                  <a:pos x="832" y="1026"/>
                </a:cxn>
                <a:cxn ang="0">
                  <a:pos x="705" y="1007"/>
                </a:cxn>
                <a:cxn ang="0">
                  <a:pos x="577" y="988"/>
                </a:cxn>
                <a:cxn ang="0">
                  <a:pos x="465" y="969"/>
                </a:cxn>
                <a:cxn ang="0">
                  <a:pos x="360" y="943"/>
                </a:cxn>
                <a:cxn ang="0">
                  <a:pos x="270" y="912"/>
                </a:cxn>
                <a:cxn ang="0">
                  <a:pos x="195" y="880"/>
                </a:cxn>
                <a:cxn ang="0">
                  <a:pos x="127" y="848"/>
                </a:cxn>
                <a:cxn ang="0">
                  <a:pos x="75" y="816"/>
                </a:cxn>
                <a:cxn ang="0">
                  <a:pos x="30" y="784"/>
                </a:cxn>
                <a:cxn ang="0">
                  <a:pos x="7" y="746"/>
                </a:cxn>
                <a:cxn ang="0">
                  <a:pos x="0" y="708"/>
                </a:cxn>
                <a:cxn ang="0">
                  <a:pos x="7" y="669"/>
                </a:cxn>
                <a:cxn ang="0">
                  <a:pos x="30" y="637"/>
                </a:cxn>
                <a:cxn ang="0">
                  <a:pos x="75" y="599"/>
                </a:cxn>
                <a:cxn ang="0">
                  <a:pos x="127" y="567"/>
                </a:cxn>
                <a:cxn ang="0">
                  <a:pos x="195" y="535"/>
                </a:cxn>
                <a:cxn ang="0">
                  <a:pos x="270" y="510"/>
                </a:cxn>
                <a:cxn ang="0">
                  <a:pos x="360" y="478"/>
                </a:cxn>
                <a:cxn ang="0">
                  <a:pos x="465" y="453"/>
                </a:cxn>
                <a:cxn ang="0">
                  <a:pos x="577" y="433"/>
                </a:cxn>
                <a:cxn ang="0">
                  <a:pos x="705" y="414"/>
                </a:cxn>
                <a:cxn ang="0">
                  <a:pos x="832" y="395"/>
                </a:cxn>
                <a:cxn ang="0">
                  <a:pos x="975" y="376"/>
                </a:cxn>
                <a:cxn ang="0">
                  <a:pos x="1267" y="357"/>
                </a:cxn>
                <a:cxn ang="0">
                  <a:pos x="1590" y="351"/>
                </a:cxn>
                <a:cxn ang="0">
                  <a:pos x="1942" y="363"/>
                </a:cxn>
                <a:cxn ang="0">
                  <a:pos x="2115" y="370"/>
                </a:cxn>
                <a:cxn ang="0">
                  <a:pos x="2280" y="389"/>
                </a:cxn>
                <a:cxn ang="0">
                  <a:pos x="3922" y="0"/>
                </a:cxn>
                <a:cxn ang="0">
                  <a:pos x="2760" y="465"/>
                </a:cxn>
              </a:cxnLst>
              <a:rect l="0" t="0" r="r" b="b"/>
              <a:pathLst>
                <a:path w="3923" h="1072">
                  <a:moveTo>
                    <a:pt x="2760" y="465"/>
                  </a:moveTo>
                  <a:lnTo>
                    <a:pt x="2850" y="491"/>
                  </a:lnTo>
                  <a:lnTo>
                    <a:pt x="2932" y="523"/>
                  </a:lnTo>
                  <a:lnTo>
                    <a:pt x="3007" y="548"/>
                  </a:lnTo>
                  <a:lnTo>
                    <a:pt x="3067" y="580"/>
                  </a:lnTo>
                  <a:lnTo>
                    <a:pt x="3112" y="612"/>
                  </a:lnTo>
                  <a:lnTo>
                    <a:pt x="3142" y="644"/>
                  </a:lnTo>
                  <a:lnTo>
                    <a:pt x="3165" y="676"/>
                  </a:lnTo>
                  <a:lnTo>
                    <a:pt x="3172" y="708"/>
                  </a:lnTo>
                  <a:lnTo>
                    <a:pt x="3165" y="746"/>
                  </a:lnTo>
                  <a:lnTo>
                    <a:pt x="3142" y="784"/>
                  </a:lnTo>
                  <a:lnTo>
                    <a:pt x="3097" y="816"/>
                  </a:lnTo>
                  <a:lnTo>
                    <a:pt x="3045" y="848"/>
                  </a:lnTo>
                  <a:lnTo>
                    <a:pt x="2977" y="880"/>
                  </a:lnTo>
                  <a:lnTo>
                    <a:pt x="2902" y="912"/>
                  </a:lnTo>
                  <a:lnTo>
                    <a:pt x="2812" y="943"/>
                  </a:lnTo>
                  <a:lnTo>
                    <a:pt x="2707" y="969"/>
                  </a:lnTo>
                  <a:lnTo>
                    <a:pt x="2595" y="988"/>
                  </a:lnTo>
                  <a:lnTo>
                    <a:pt x="2475" y="1007"/>
                  </a:lnTo>
                  <a:lnTo>
                    <a:pt x="2340" y="1026"/>
                  </a:lnTo>
                  <a:lnTo>
                    <a:pt x="2205" y="1045"/>
                  </a:lnTo>
                  <a:lnTo>
                    <a:pt x="1905" y="1065"/>
                  </a:lnTo>
                  <a:lnTo>
                    <a:pt x="1590" y="1071"/>
                  </a:lnTo>
                  <a:lnTo>
                    <a:pt x="1267" y="1065"/>
                  </a:lnTo>
                  <a:lnTo>
                    <a:pt x="975" y="1045"/>
                  </a:lnTo>
                  <a:lnTo>
                    <a:pt x="832" y="1026"/>
                  </a:lnTo>
                  <a:lnTo>
                    <a:pt x="705" y="1007"/>
                  </a:lnTo>
                  <a:lnTo>
                    <a:pt x="577" y="988"/>
                  </a:lnTo>
                  <a:lnTo>
                    <a:pt x="465" y="969"/>
                  </a:lnTo>
                  <a:lnTo>
                    <a:pt x="360" y="943"/>
                  </a:lnTo>
                  <a:lnTo>
                    <a:pt x="270" y="912"/>
                  </a:lnTo>
                  <a:lnTo>
                    <a:pt x="195" y="880"/>
                  </a:lnTo>
                  <a:lnTo>
                    <a:pt x="127" y="848"/>
                  </a:lnTo>
                  <a:lnTo>
                    <a:pt x="75" y="816"/>
                  </a:lnTo>
                  <a:lnTo>
                    <a:pt x="30" y="784"/>
                  </a:lnTo>
                  <a:lnTo>
                    <a:pt x="7" y="746"/>
                  </a:lnTo>
                  <a:lnTo>
                    <a:pt x="0" y="708"/>
                  </a:lnTo>
                  <a:lnTo>
                    <a:pt x="7" y="669"/>
                  </a:lnTo>
                  <a:lnTo>
                    <a:pt x="30" y="637"/>
                  </a:lnTo>
                  <a:lnTo>
                    <a:pt x="75" y="599"/>
                  </a:lnTo>
                  <a:lnTo>
                    <a:pt x="127" y="567"/>
                  </a:lnTo>
                  <a:lnTo>
                    <a:pt x="195" y="535"/>
                  </a:lnTo>
                  <a:lnTo>
                    <a:pt x="270" y="510"/>
                  </a:lnTo>
                  <a:lnTo>
                    <a:pt x="360" y="478"/>
                  </a:lnTo>
                  <a:lnTo>
                    <a:pt x="465" y="453"/>
                  </a:lnTo>
                  <a:lnTo>
                    <a:pt x="577" y="433"/>
                  </a:lnTo>
                  <a:lnTo>
                    <a:pt x="705" y="414"/>
                  </a:lnTo>
                  <a:lnTo>
                    <a:pt x="832" y="395"/>
                  </a:lnTo>
                  <a:lnTo>
                    <a:pt x="975" y="376"/>
                  </a:lnTo>
                  <a:lnTo>
                    <a:pt x="1267" y="357"/>
                  </a:lnTo>
                  <a:lnTo>
                    <a:pt x="1590" y="351"/>
                  </a:lnTo>
                  <a:lnTo>
                    <a:pt x="1942" y="363"/>
                  </a:lnTo>
                  <a:lnTo>
                    <a:pt x="2115" y="370"/>
                  </a:lnTo>
                  <a:lnTo>
                    <a:pt x="2280" y="389"/>
                  </a:lnTo>
                  <a:lnTo>
                    <a:pt x="3922" y="0"/>
                  </a:lnTo>
                  <a:lnTo>
                    <a:pt x="2760" y="465"/>
                  </a:lnTo>
                </a:path>
              </a:pathLst>
            </a:custGeom>
            <a:solidFill>
              <a:srgbClr val="FFFFFF">
                <a:alpha val="50000"/>
              </a:srgbClr>
            </a:solidFill>
            <a:ln w="12700" cap="rnd" cmpd="sng">
              <a:solidFill>
                <a:schemeClr val="tx1"/>
              </a:solidFill>
              <a:prstDash val="solid"/>
              <a:round/>
              <a:headEnd/>
              <a:tailEnd/>
            </a:ln>
            <a:effectLst/>
          </p:spPr>
          <p:txBody>
            <a:bodyPr/>
            <a:lstStyle/>
            <a:p>
              <a:endParaRPr lang="fr-FR"/>
            </a:p>
          </p:txBody>
        </p:sp>
        <p:sp>
          <p:nvSpPr>
            <p:cNvPr id="121861" name="Rectangle 5"/>
            <p:cNvSpPr>
              <a:spLocks noChangeArrowheads="1"/>
            </p:cNvSpPr>
            <p:nvPr/>
          </p:nvSpPr>
          <p:spPr bwMode="auto">
            <a:xfrm>
              <a:off x="1276" y="3393"/>
              <a:ext cx="2152" cy="462"/>
            </a:xfrm>
            <a:prstGeom prst="rect">
              <a:avLst/>
            </a:prstGeom>
            <a:solidFill>
              <a:srgbClr val="FFFFFF">
                <a:alpha val="50000"/>
              </a:srgbClr>
            </a:solidFill>
            <a:ln w="9525">
              <a:noFill/>
              <a:miter lim="800000"/>
              <a:headEnd/>
              <a:tailEnd/>
            </a:ln>
            <a:effectLst/>
          </p:spPr>
          <p:txBody>
            <a:bodyPr wrap="none" lIns="92075" tIns="46038" rIns="92075" bIns="46038" anchor="ctr"/>
            <a:lstStyle/>
            <a:p>
              <a:pPr algn="ctr">
                <a:spcBef>
                  <a:spcPct val="20000"/>
                </a:spcBef>
                <a:buClrTx/>
              </a:pPr>
              <a:r>
                <a:rPr lang="en-US" sz="3000" i="0"/>
                <a:t>Outstanding @ 60 Months</a:t>
              </a:r>
            </a:p>
          </p:txBody>
        </p:sp>
      </p:gr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AE968451-4023-4738-AC48-DD51202BF49C}" type="slidenum">
              <a:rPr lang="en-US"/>
              <a:pPr/>
              <a:t>68</a:t>
            </a:fld>
            <a:endParaRPr lang="en-US"/>
          </a:p>
        </p:txBody>
      </p:sp>
      <p:sp>
        <p:nvSpPr>
          <p:cNvPr id="123906" name="Rectangle 2"/>
          <p:cNvSpPr>
            <a:spLocks noGrp="1" noChangeArrowheads="1"/>
          </p:cNvSpPr>
          <p:nvPr>
            <p:ph type="title"/>
          </p:nvPr>
        </p:nvSpPr>
        <p:spPr>
          <a:noFill/>
          <a:ln/>
        </p:spPr>
        <p:txBody>
          <a:bodyPr/>
          <a:lstStyle/>
          <a:p>
            <a:r>
              <a:rPr lang="en-US"/>
              <a:t>Summary of Payments</a:t>
            </a:r>
          </a:p>
        </p:txBody>
      </p:sp>
      <p:sp>
        <p:nvSpPr>
          <p:cNvPr id="123907" name="Rectangle 3"/>
          <p:cNvSpPr>
            <a:spLocks noGrp="1" noChangeArrowheads="1"/>
          </p:cNvSpPr>
          <p:nvPr>
            <p:ph type="body" idx="1"/>
          </p:nvPr>
        </p:nvSpPr>
        <p:spPr>
          <a:noFill/>
          <a:ln/>
        </p:spPr>
        <p:txBody>
          <a:bodyPr/>
          <a:lstStyle/>
          <a:p>
            <a:r>
              <a:rPr lang="en-US"/>
              <a:t>The family has made 60 payments = $2687.98*12*5 = $161,878.64</a:t>
            </a:r>
          </a:p>
          <a:p>
            <a:r>
              <a:rPr lang="en-US"/>
              <a:t>Their mortgage repayment =		 450,000 - 418,744.61 = $31,255.39</a:t>
            </a:r>
          </a:p>
          <a:p>
            <a:r>
              <a:rPr lang="en-US"/>
              <a:t>Interest = payments - principle reduction = 161,878.64 - 31,255.39 = $130,623.25</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A7721DE8-BDCC-4466-A4A5-1A078E86CF42}" type="slidenum">
              <a:rPr lang="en-US"/>
              <a:pPr/>
              <a:t>69</a:t>
            </a:fld>
            <a:endParaRPr lang="en-US"/>
          </a:p>
        </p:txBody>
      </p:sp>
      <p:sp>
        <p:nvSpPr>
          <p:cNvPr id="125954" name="Rectangle 2"/>
          <p:cNvSpPr>
            <a:spLocks noGrp="1" noChangeArrowheads="1"/>
          </p:cNvSpPr>
          <p:nvPr>
            <p:ph type="title"/>
          </p:nvPr>
        </p:nvSpPr>
        <p:spPr>
          <a:noFill/>
          <a:ln/>
        </p:spPr>
        <p:txBody>
          <a:bodyPr/>
          <a:lstStyle/>
          <a:p>
            <a:r>
              <a:rPr lang="en-US"/>
              <a:t>Avoid Adding Cash Flows From Different Periods</a:t>
            </a:r>
          </a:p>
        </p:txBody>
      </p:sp>
      <p:sp>
        <p:nvSpPr>
          <p:cNvPr id="125955" name="Rectangle 3"/>
          <p:cNvSpPr>
            <a:spLocks noGrp="1" noChangeArrowheads="1"/>
          </p:cNvSpPr>
          <p:nvPr>
            <p:ph type="body" idx="1"/>
          </p:nvPr>
        </p:nvSpPr>
        <p:spPr>
          <a:noFill/>
          <a:ln/>
        </p:spPr>
        <p:txBody>
          <a:bodyPr/>
          <a:lstStyle/>
          <a:p>
            <a:r>
              <a:rPr lang="en-US"/>
              <a:t>In the above slide, we broke one of the cardinal rules of finance:  We bundled the cash flows for 5-years by adding them together</a:t>
            </a:r>
          </a:p>
          <a:p>
            <a:r>
              <a:rPr lang="en-US"/>
              <a:t>This kind of analysis can lead to inappropriate financial decisions, such as early repayment of a mortgage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EDC546BB-B5DA-4636-93AC-111B9A0A4B58}" type="slidenum">
              <a:rPr lang="en-US"/>
              <a:pPr/>
              <a:t>7</a:t>
            </a:fld>
            <a:endParaRPr lang="en-US"/>
          </a:p>
        </p:txBody>
      </p:sp>
      <p:sp>
        <p:nvSpPr>
          <p:cNvPr id="15362" name="Rectangle 2"/>
          <p:cNvSpPr>
            <a:spLocks noGrp="1" noChangeArrowheads="1"/>
          </p:cNvSpPr>
          <p:nvPr>
            <p:ph type="title"/>
          </p:nvPr>
        </p:nvSpPr>
        <p:spPr>
          <a:noFill/>
          <a:ln/>
        </p:spPr>
        <p:txBody>
          <a:bodyPr/>
          <a:lstStyle/>
          <a:p>
            <a:r>
              <a:rPr lang="en-US"/>
              <a:t>Generalizing the method</a:t>
            </a:r>
          </a:p>
        </p:txBody>
      </p:sp>
      <p:sp>
        <p:nvSpPr>
          <p:cNvPr id="15363" name="Rectangle 3"/>
          <p:cNvSpPr>
            <a:spLocks noGrp="1" noChangeArrowheads="1"/>
          </p:cNvSpPr>
          <p:nvPr>
            <p:ph type="body" idx="1"/>
          </p:nvPr>
        </p:nvSpPr>
        <p:spPr>
          <a:noFill/>
          <a:ln/>
        </p:spPr>
        <p:txBody>
          <a:bodyPr/>
          <a:lstStyle/>
          <a:p>
            <a:r>
              <a:rPr lang="en-US"/>
              <a:t>Generalizing the method requires some definitions.  Let</a:t>
            </a:r>
          </a:p>
          <a:p>
            <a:pPr lvl="1"/>
            <a:r>
              <a:rPr lang="en-US"/>
              <a:t>i be the </a:t>
            </a:r>
            <a:r>
              <a:rPr lang="en-US" u="sng"/>
              <a:t>i</a:t>
            </a:r>
            <a:r>
              <a:rPr lang="en-US"/>
              <a:t>nterest rate </a:t>
            </a:r>
          </a:p>
          <a:p>
            <a:pPr lvl="1"/>
            <a:r>
              <a:rPr lang="en-US"/>
              <a:t>n be the life of the lump sum investment</a:t>
            </a:r>
          </a:p>
          <a:p>
            <a:pPr lvl="1"/>
            <a:r>
              <a:rPr lang="en-US"/>
              <a:t>PV be the </a:t>
            </a:r>
            <a:r>
              <a:rPr lang="en-US" u="sng"/>
              <a:t>p</a:t>
            </a:r>
            <a:r>
              <a:rPr lang="en-US"/>
              <a:t>resent </a:t>
            </a:r>
            <a:r>
              <a:rPr lang="en-US" u="sng"/>
              <a:t>v</a:t>
            </a:r>
            <a:r>
              <a:rPr lang="en-US"/>
              <a:t>alue </a:t>
            </a:r>
          </a:p>
          <a:p>
            <a:pPr lvl="1"/>
            <a:r>
              <a:rPr lang="en-US"/>
              <a:t>FV be the </a:t>
            </a:r>
            <a:r>
              <a:rPr lang="en-US" u="sng"/>
              <a:t>f</a:t>
            </a:r>
            <a:r>
              <a:rPr lang="en-US"/>
              <a:t>uture </a:t>
            </a:r>
            <a:r>
              <a:rPr lang="en-US" u="sng"/>
              <a:t>v</a:t>
            </a:r>
            <a:r>
              <a:rPr lang="en-US"/>
              <a:t>alue</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248289BA-9F16-41D9-8325-22A53F1FA59A}" type="slidenum">
              <a:rPr lang="en-US"/>
              <a:pPr/>
              <a:t>70</a:t>
            </a:fld>
            <a:endParaRPr lang="en-US"/>
          </a:p>
        </p:txBody>
      </p:sp>
      <p:sp>
        <p:nvSpPr>
          <p:cNvPr id="128002" name="Rectangle 2"/>
          <p:cNvSpPr>
            <a:spLocks noGrp="1" noChangeArrowheads="1"/>
          </p:cNvSpPr>
          <p:nvPr>
            <p:ph type="title"/>
          </p:nvPr>
        </p:nvSpPr>
        <p:spPr>
          <a:noFill/>
          <a:ln/>
        </p:spPr>
        <p:txBody>
          <a:bodyPr/>
          <a:lstStyle/>
          <a:p>
            <a:r>
              <a:rPr lang="en-US"/>
              <a:t>A Result of Breaking the Rule</a:t>
            </a:r>
          </a:p>
        </p:txBody>
      </p:sp>
      <p:sp>
        <p:nvSpPr>
          <p:cNvPr id="128003" name="Rectangle 3"/>
          <p:cNvSpPr>
            <a:spLocks noGrp="1" noChangeArrowheads="1"/>
          </p:cNvSpPr>
          <p:nvPr>
            <p:ph type="body" idx="1"/>
          </p:nvPr>
        </p:nvSpPr>
        <p:spPr>
          <a:xfrm>
            <a:off x="914400" y="1828800"/>
            <a:ext cx="7696200" cy="4419600"/>
          </a:xfrm>
          <a:noFill/>
          <a:ln/>
        </p:spPr>
        <p:txBody>
          <a:bodyPr/>
          <a:lstStyle/>
          <a:p>
            <a:r>
              <a:rPr lang="en-US"/>
              <a:t>Given the tax advantages of a mortgage, and the fact it collateralized, their interest rates are quite low</a:t>
            </a:r>
          </a:p>
          <a:p>
            <a:r>
              <a:rPr lang="en-US"/>
              <a:t>Some financial pundits recommend adding (say 10%) to monthly payments to reduce the mortgage life by 5- to 10-years</a:t>
            </a:r>
          </a:p>
          <a:p>
            <a:r>
              <a:rPr lang="en-US"/>
              <a:t>At your age, investing that extra 10% in a mutual fund may be more appropriate</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A2804E17-CB6D-4101-8922-1690613BBF2E}" type="slidenum">
              <a:rPr lang="en-US"/>
              <a:pPr/>
              <a:t>71</a:t>
            </a:fld>
            <a:endParaRPr lang="en-US"/>
          </a:p>
        </p:txBody>
      </p:sp>
      <p:sp>
        <p:nvSpPr>
          <p:cNvPr id="130050" name="Rectangle 2"/>
          <p:cNvSpPr>
            <a:spLocks noGrp="1" noChangeArrowheads="1"/>
          </p:cNvSpPr>
          <p:nvPr>
            <p:ph type="title"/>
          </p:nvPr>
        </p:nvSpPr>
        <p:spPr>
          <a:noFill/>
          <a:ln/>
        </p:spPr>
        <p:txBody>
          <a:bodyPr/>
          <a:lstStyle/>
          <a:p>
            <a:r>
              <a:rPr lang="en-US"/>
              <a:t>A Result of Breaking the Rule</a:t>
            </a:r>
          </a:p>
        </p:txBody>
      </p:sp>
      <p:sp>
        <p:nvSpPr>
          <p:cNvPr id="130051" name="Rectangle 3"/>
          <p:cNvSpPr>
            <a:spLocks noGrp="1" noChangeArrowheads="1"/>
          </p:cNvSpPr>
          <p:nvPr>
            <p:ph type="body" idx="1"/>
          </p:nvPr>
        </p:nvSpPr>
        <p:spPr>
          <a:xfrm>
            <a:off x="914400" y="1828800"/>
            <a:ext cx="7696200" cy="4419600"/>
          </a:xfrm>
          <a:noFill/>
          <a:ln/>
        </p:spPr>
        <p:txBody>
          <a:bodyPr/>
          <a:lstStyle/>
          <a:p>
            <a:r>
              <a:rPr lang="en-US"/>
              <a:t>The pundits make their argument by adding (without discounting!) the difference in the cash flows between the scenarios.  This is typically a huge sum of money, and this is what is “saved”</a:t>
            </a:r>
          </a:p>
          <a:p>
            <a:r>
              <a:rPr lang="en-US"/>
              <a:t>When discounted appropriately, there are no significant savings.  There are huge opportunity losses for those willing to accept the risk of a stock mutual fund</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71AC4B65-FE1D-4FE4-8951-8060A773AD10}" type="slidenum">
              <a:rPr lang="en-US"/>
              <a:pPr/>
              <a:t>72</a:t>
            </a:fld>
            <a:endParaRPr lang="en-US"/>
          </a:p>
        </p:txBody>
      </p:sp>
      <p:sp>
        <p:nvSpPr>
          <p:cNvPr id="132098" name="Rectangle 2"/>
          <p:cNvSpPr>
            <a:spLocks noGrp="1" noChangeArrowheads="1"/>
          </p:cNvSpPr>
          <p:nvPr>
            <p:ph type="title"/>
          </p:nvPr>
        </p:nvSpPr>
        <p:spPr>
          <a:noFill/>
          <a:ln/>
        </p:spPr>
        <p:txBody>
          <a:bodyPr/>
          <a:lstStyle/>
          <a:p>
            <a:r>
              <a:rPr lang="en-US"/>
              <a:t>Outstanding Balance as a Function of Time</a:t>
            </a:r>
          </a:p>
        </p:txBody>
      </p:sp>
      <p:sp>
        <p:nvSpPr>
          <p:cNvPr id="132099" name="Rectangle 3"/>
          <p:cNvSpPr>
            <a:spLocks noGrp="1" noChangeArrowheads="1"/>
          </p:cNvSpPr>
          <p:nvPr>
            <p:ph type="body" idx="1"/>
          </p:nvPr>
        </p:nvSpPr>
        <p:spPr>
          <a:noFill/>
          <a:ln/>
        </p:spPr>
        <p:txBody>
          <a:bodyPr/>
          <a:lstStyle/>
          <a:p>
            <a:r>
              <a:rPr lang="en-US"/>
              <a:t>The following graphs illustrate that in the early years, monthly payment are mostly interest.  In latter years, the payments are mostly principle</a:t>
            </a:r>
          </a:p>
          <a:p>
            <a:r>
              <a:rPr lang="en-US"/>
              <a:t>Recall that only the interest portion is tax-deductible, so the tax shelter decays</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3"/>
          <p:cNvSpPr>
            <a:spLocks noGrp="1"/>
          </p:cNvSpPr>
          <p:nvPr>
            <p:ph type="ftr" sz="quarter" idx="11"/>
          </p:nvPr>
        </p:nvSpPr>
        <p:spPr/>
        <p:txBody>
          <a:bodyPr/>
          <a:lstStyle/>
          <a:p>
            <a:r>
              <a:rPr lang="en-US"/>
              <a:t>Copyright © 2009 Pearson Education, Inc.  Publishing as Prentice Hall</a:t>
            </a:r>
          </a:p>
          <a:p>
            <a:endParaRPr lang="en-US"/>
          </a:p>
        </p:txBody>
      </p:sp>
      <p:sp>
        <p:nvSpPr>
          <p:cNvPr id="4" name="Espace réservé du numéro de diapositive 4"/>
          <p:cNvSpPr>
            <a:spLocks noGrp="1"/>
          </p:cNvSpPr>
          <p:nvPr>
            <p:ph type="sldNum" sz="quarter" idx="12"/>
          </p:nvPr>
        </p:nvSpPr>
        <p:spPr/>
        <p:txBody>
          <a:bodyPr/>
          <a:lstStyle/>
          <a:p>
            <a:fld id="{745DAEB0-1C44-4DEA-9F88-69A3C536518E}" type="slidenum">
              <a:rPr lang="en-US"/>
              <a:pPr/>
              <a:t>73</a:t>
            </a:fld>
            <a:endParaRPr lang="en-US"/>
          </a:p>
        </p:txBody>
      </p:sp>
      <p:pic>
        <p:nvPicPr>
          <p:cNvPr id="134146" name="Picture 2"/>
          <p:cNvPicPr>
            <a:picLocks noChangeArrowheads="1"/>
          </p:cNvPicPr>
          <p:nvPr/>
        </p:nvPicPr>
        <p:blipFill>
          <a:blip r:embed="rId3" cstate="print"/>
          <a:srcRect/>
          <a:stretch>
            <a:fillRect/>
          </a:stretch>
        </p:blipFill>
        <p:spPr bwMode="auto">
          <a:xfrm>
            <a:off x="234950" y="0"/>
            <a:ext cx="8686800" cy="5943600"/>
          </a:xfrm>
          <a:prstGeom prst="rect">
            <a:avLst/>
          </a:prstGeom>
          <a:noFill/>
          <a:ln w="9525">
            <a:noFill/>
            <a:miter lim="800000"/>
            <a:headEnd/>
            <a:tailEnd/>
          </a:ln>
          <a:effectLst/>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3"/>
          <p:cNvSpPr>
            <a:spLocks noGrp="1"/>
          </p:cNvSpPr>
          <p:nvPr>
            <p:ph type="ftr" sz="quarter" idx="11"/>
          </p:nvPr>
        </p:nvSpPr>
        <p:spPr/>
        <p:txBody>
          <a:bodyPr/>
          <a:lstStyle/>
          <a:p>
            <a:r>
              <a:rPr lang="en-US"/>
              <a:t>Copyright © 2009 Pearson Education, Inc.  Publishing as Prentice Hall</a:t>
            </a:r>
          </a:p>
          <a:p>
            <a:endParaRPr lang="en-US"/>
          </a:p>
        </p:txBody>
      </p:sp>
      <p:sp>
        <p:nvSpPr>
          <p:cNvPr id="4" name="Espace réservé du numéro de diapositive 4"/>
          <p:cNvSpPr>
            <a:spLocks noGrp="1"/>
          </p:cNvSpPr>
          <p:nvPr>
            <p:ph type="sldNum" sz="quarter" idx="12"/>
          </p:nvPr>
        </p:nvSpPr>
        <p:spPr/>
        <p:txBody>
          <a:bodyPr/>
          <a:lstStyle/>
          <a:p>
            <a:fld id="{6BEEE952-07FB-4585-97E0-6D2A2C3353D5}" type="slidenum">
              <a:rPr lang="en-US"/>
              <a:pPr/>
              <a:t>74</a:t>
            </a:fld>
            <a:endParaRPr lang="en-US"/>
          </a:p>
        </p:txBody>
      </p:sp>
      <p:pic>
        <p:nvPicPr>
          <p:cNvPr id="136194" name="Picture 2"/>
          <p:cNvPicPr>
            <a:picLocks noChangeArrowheads="1"/>
          </p:cNvPicPr>
          <p:nvPr/>
        </p:nvPicPr>
        <p:blipFill>
          <a:blip r:embed="rId3" cstate="print"/>
          <a:srcRect/>
          <a:stretch>
            <a:fillRect/>
          </a:stretch>
        </p:blipFill>
        <p:spPr bwMode="auto">
          <a:xfrm>
            <a:off x="234950" y="82550"/>
            <a:ext cx="8686800" cy="5943600"/>
          </a:xfrm>
          <a:prstGeom prst="rect">
            <a:avLst/>
          </a:prstGeom>
          <a:noFill/>
          <a:ln w="9525">
            <a:noFill/>
            <a:miter lim="800000"/>
            <a:headEnd/>
            <a:tailEnd/>
          </a:ln>
          <a:effectLst/>
        </p:spPr>
      </p:pic>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3"/>
          <p:cNvSpPr>
            <a:spLocks noGrp="1"/>
          </p:cNvSpPr>
          <p:nvPr>
            <p:ph type="ftr" sz="quarter" idx="11"/>
          </p:nvPr>
        </p:nvSpPr>
        <p:spPr/>
        <p:txBody>
          <a:bodyPr/>
          <a:lstStyle/>
          <a:p>
            <a:r>
              <a:rPr lang="en-US"/>
              <a:t>Copyright © 2009 Pearson Education, Inc.  Publishing as Prentice Hall</a:t>
            </a:r>
          </a:p>
          <a:p>
            <a:endParaRPr lang="en-US"/>
          </a:p>
        </p:txBody>
      </p:sp>
      <p:sp>
        <p:nvSpPr>
          <p:cNvPr id="4" name="Espace réservé du numéro de diapositive 4"/>
          <p:cNvSpPr>
            <a:spLocks noGrp="1"/>
          </p:cNvSpPr>
          <p:nvPr>
            <p:ph type="sldNum" sz="quarter" idx="12"/>
          </p:nvPr>
        </p:nvSpPr>
        <p:spPr/>
        <p:txBody>
          <a:bodyPr/>
          <a:lstStyle/>
          <a:p>
            <a:fld id="{350B76DE-D83E-4143-B278-E826161FFBBB}" type="slidenum">
              <a:rPr lang="en-US"/>
              <a:pPr/>
              <a:t>75</a:t>
            </a:fld>
            <a:endParaRPr lang="en-US"/>
          </a:p>
        </p:txBody>
      </p:sp>
      <p:pic>
        <p:nvPicPr>
          <p:cNvPr id="138242" name="Picture 2"/>
          <p:cNvPicPr>
            <a:picLocks noChangeArrowheads="1"/>
          </p:cNvPicPr>
          <p:nvPr/>
        </p:nvPicPr>
        <p:blipFill>
          <a:blip r:embed="rId3" cstate="print"/>
          <a:srcRect/>
          <a:stretch>
            <a:fillRect/>
          </a:stretch>
        </p:blipFill>
        <p:spPr bwMode="auto">
          <a:xfrm>
            <a:off x="234950" y="0"/>
            <a:ext cx="8686800" cy="5943600"/>
          </a:xfrm>
          <a:prstGeom prst="rect">
            <a:avLst/>
          </a:prstGeom>
          <a:noFill/>
          <a:ln w="9525">
            <a:noFill/>
            <a:miter lim="800000"/>
            <a:headEnd/>
            <a:tailEnd/>
          </a:ln>
          <a:effectLst/>
        </p:spPr>
      </p:pic>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en-US"/>
              <a:t>Copyright © 2009 Pearson Education, Inc.  Publishing as Prentice Hall</a:t>
            </a:r>
          </a:p>
          <a:p>
            <a:endParaRPr lang="en-US"/>
          </a:p>
        </p:txBody>
      </p:sp>
      <p:sp>
        <p:nvSpPr>
          <p:cNvPr id="4" name="Espace réservé du numéro de diapositive 3"/>
          <p:cNvSpPr>
            <a:spLocks noGrp="1"/>
          </p:cNvSpPr>
          <p:nvPr>
            <p:ph type="sldNum" sz="quarter" idx="12"/>
          </p:nvPr>
        </p:nvSpPr>
        <p:spPr/>
        <p:txBody>
          <a:bodyPr/>
          <a:lstStyle/>
          <a:p>
            <a:fld id="{695AC50C-B9BA-4B33-9AB3-0FE7796ACF17}" type="slidenum">
              <a:rPr lang="en-US"/>
              <a:pPr/>
              <a:t>76</a:t>
            </a:fld>
            <a:endParaRPr lang="en-US"/>
          </a:p>
        </p:txBody>
      </p:sp>
      <p:pic>
        <p:nvPicPr>
          <p:cNvPr id="140290" name="Picture 2"/>
          <p:cNvPicPr>
            <a:picLocks noChangeArrowheads="1"/>
          </p:cNvPicPr>
          <p:nvPr/>
        </p:nvPicPr>
        <p:blipFill>
          <a:blip r:embed="rId3" cstate="print"/>
          <a:srcRect/>
          <a:stretch>
            <a:fillRect/>
          </a:stretch>
        </p:blipFill>
        <p:spPr bwMode="auto">
          <a:xfrm>
            <a:off x="234950" y="927100"/>
            <a:ext cx="8686800" cy="5943600"/>
          </a:xfrm>
          <a:prstGeom prst="rect">
            <a:avLst/>
          </a:prstGeom>
          <a:noFill/>
          <a:ln w="9525">
            <a:noFill/>
            <a:miter lim="800000"/>
            <a:headEnd/>
            <a:tailEnd/>
          </a:ln>
          <a:effectLst/>
        </p:spPr>
      </p:pic>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p>
            <a:fld id="{9D25FF7D-EDDB-43C2-8988-7C6D7A1EB7F0}" type="slidenum">
              <a:rPr lang="en-US"/>
              <a:pPr/>
              <a:t>77</a:t>
            </a:fld>
            <a:endParaRPr lang="en-US"/>
          </a:p>
        </p:txBody>
      </p:sp>
      <p:sp>
        <p:nvSpPr>
          <p:cNvPr id="532482" name="Rectangle 1026"/>
          <p:cNvSpPr>
            <a:spLocks noGrp="1" noChangeArrowheads="1"/>
          </p:cNvSpPr>
          <p:nvPr>
            <p:ph type="title"/>
          </p:nvPr>
        </p:nvSpPr>
        <p:spPr>
          <a:noFill/>
          <a:ln/>
        </p:spPr>
        <p:txBody>
          <a:bodyPr/>
          <a:lstStyle/>
          <a:p>
            <a:r>
              <a:rPr lang="en-US"/>
              <a:t>4.10 Inflation and Discounted Cash Flow Analysis</a:t>
            </a:r>
          </a:p>
        </p:txBody>
      </p:sp>
      <p:sp>
        <p:nvSpPr>
          <p:cNvPr id="532483" name="Rectangle 1027"/>
          <p:cNvSpPr>
            <a:spLocks noGrp="1" noChangeArrowheads="1"/>
          </p:cNvSpPr>
          <p:nvPr>
            <p:ph type="body" idx="1"/>
          </p:nvPr>
        </p:nvSpPr>
        <p:spPr>
          <a:xfrm>
            <a:off x="914400" y="2286000"/>
            <a:ext cx="7543800" cy="4114800"/>
          </a:xfrm>
          <a:noFill/>
          <a:ln/>
        </p:spPr>
        <p:txBody>
          <a:bodyPr/>
          <a:lstStyle/>
          <a:p>
            <a:r>
              <a:rPr lang="en-US"/>
              <a:t>We will use the notation</a:t>
            </a:r>
          </a:p>
          <a:p>
            <a:pPr lvl="1"/>
            <a:r>
              <a:rPr lang="en-US"/>
              <a:t>I</a:t>
            </a:r>
            <a:r>
              <a:rPr lang="en-US" baseline="-25000"/>
              <a:t>n</a:t>
            </a:r>
            <a:r>
              <a:rPr lang="en-US"/>
              <a:t> the rate of interest in nominal terms</a:t>
            </a:r>
          </a:p>
          <a:p>
            <a:pPr lvl="1"/>
            <a:r>
              <a:rPr lang="en-US"/>
              <a:t>I</a:t>
            </a:r>
            <a:r>
              <a:rPr lang="en-US" baseline="-25000"/>
              <a:t>r</a:t>
            </a:r>
            <a:r>
              <a:rPr lang="en-US"/>
              <a:t> the rate of interest in real terms</a:t>
            </a:r>
          </a:p>
          <a:p>
            <a:pPr lvl="1"/>
            <a:r>
              <a:rPr lang="en-US"/>
              <a:t>R the rate of inflation</a:t>
            </a:r>
          </a:p>
          <a:p>
            <a:r>
              <a:rPr lang="en-US"/>
              <a:t>From chapter 2 we have the relationship</a:t>
            </a:r>
          </a:p>
          <a:p>
            <a:pPr lvl="1"/>
            <a:endParaRPr lang="en-US"/>
          </a:p>
          <a:p>
            <a:pPr>
              <a:spcBef>
                <a:spcPct val="40000"/>
              </a:spcBef>
              <a:buFontTx/>
              <a:buChar char="–"/>
            </a:pPr>
            <a:endParaRPr lang="en-US" sz="2600"/>
          </a:p>
        </p:txBody>
      </p:sp>
      <p:graphicFrame>
        <p:nvGraphicFramePr>
          <p:cNvPr id="615424" name="Object 1024"/>
          <p:cNvGraphicFramePr>
            <a:graphicFrameLocks/>
          </p:cNvGraphicFramePr>
          <p:nvPr/>
        </p:nvGraphicFramePr>
        <p:xfrm>
          <a:off x="1676400" y="5486400"/>
          <a:ext cx="3073400" cy="723900"/>
        </p:xfrm>
        <a:graphic>
          <a:graphicData uri="http://schemas.openxmlformats.org/presentationml/2006/ole">
            <p:oleObj spid="_x0000_s615426" name="Equation" r:id="rId4" imgW="3073400" imgH="723900" progId="">
              <p:embed/>
            </p:oleObj>
          </a:graphicData>
        </a:graphic>
      </p:graphicFrame>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7" name="Espace réservé du numéro de diapositive 5"/>
          <p:cNvSpPr>
            <a:spLocks noGrp="1"/>
          </p:cNvSpPr>
          <p:nvPr>
            <p:ph type="sldNum" sz="quarter" idx="12"/>
          </p:nvPr>
        </p:nvSpPr>
        <p:spPr/>
        <p:txBody>
          <a:bodyPr/>
          <a:lstStyle/>
          <a:p>
            <a:fld id="{08182E9C-A4AD-47B5-BB63-6659F638C5DC}" type="slidenum">
              <a:rPr lang="en-US"/>
              <a:pPr/>
              <a:t>78</a:t>
            </a:fld>
            <a:endParaRPr lang="en-US"/>
          </a:p>
        </p:txBody>
      </p:sp>
      <p:sp>
        <p:nvSpPr>
          <p:cNvPr id="530434" name="Rectangle 2"/>
          <p:cNvSpPr>
            <a:spLocks noGrp="1" noChangeArrowheads="1"/>
          </p:cNvSpPr>
          <p:nvPr>
            <p:ph type="title"/>
          </p:nvPr>
        </p:nvSpPr>
        <p:spPr>
          <a:noFill/>
          <a:ln/>
        </p:spPr>
        <p:txBody>
          <a:bodyPr/>
          <a:lstStyle/>
          <a:p>
            <a:r>
              <a:rPr lang="en-US"/>
              <a:t>Illustration</a:t>
            </a:r>
          </a:p>
        </p:txBody>
      </p:sp>
      <p:graphicFrame>
        <p:nvGraphicFramePr>
          <p:cNvPr id="530435" name="Object 3"/>
          <p:cNvGraphicFramePr>
            <a:graphicFrameLocks/>
          </p:cNvGraphicFramePr>
          <p:nvPr/>
        </p:nvGraphicFramePr>
        <p:xfrm>
          <a:off x="1412875" y="2746375"/>
          <a:ext cx="4102100" cy="1524000"/>
        </p:xfrm>
        <a:graphic>
          <a:graphicData uri="http://schemas.openxmlformats.org/presentationml/2006/ole">
            <p:oleObj spid="_x0000_s530437" name="Equation" r:id="rId4" imgW="4102100" imgH="1524000" progId="">
              <p:embed/>
            </p:oleObj>
          </a:graphicData>
        </a:graphic>
      </p:graphicFrame>
      <p:sp>
        <p:nvSpPr>
          <p:cNvPr id="530436" name="Rectangle 4"/>
          <p:cNvSpPr>
            <a:spLocks noGrp="1" noChangeArrowheads="1"/>
          </p:cNvSpPr>
          <p:nvPr>
            <p:ph type="body" idx="1"/>
          </p:nvPr>
        </p:nvSpPr>
        <p:spPr>
          <a:xfrm>
            <a:off x="914400" y="1676400"/>
            <a:ext cx="7543800" cy="1143000"/>
          </a:xfrm>
          <a:noFill/>
          <a:ln/>
        </p:spPr>
        <p:txBody>
          <a:bodyPr/>
          <a:lstStyle/>
          <a:p>
            <a:r>
              <a:rPr lang="en-US"/>
              <a:t>What is the real rate of interest if the nominal rate is 8% and inflation is 5%?</a:t>
            </a:r>
          </a:p>
        </p:txBody>
      </p:sp>
      <p:sp>
        <p:nvSpPr>
          <p:cNvPr id="530437" name="Rectangle 5"/>
          <p:cNvSpPr>
            <a:spLocks noChangeArrowheads="1"/>
          </p:cNvSpPr>
          <p:nvPr/>
        </p:nvSpPr>
        <p:spPr bwMode="auto">
          <a:xfrm>
            <a:off x="838200" y="4343400"/>
            <a:ext cx="7543800" cy="1905000"/>
          </a:xfrm>
          <a:prstGeom prst="rect">
            <a:avLst/>
          </a:prstGeom>
          <a:noFill/>
          <a:ln w="9525">
            <a:noFill/>
            <a:miter lim="800000"/>
            <a:headEnd/>
            <a:tailEnd/>
          </a:ln>
          <a:effectLst/>
        </p:spPr>
        <p:txBody>
          <a:bodyPr lIns="92075" tIns="46038" rIns="92075" bIns="46038"/>
          <a:lstStyle/>
          <a:p>
            <a:pPr marL="742950" lvl="1" indent="-285750">
              <a:spcBef>
                <a:spcPct val="40000"/>
              </a:spcBef>
              <a:buFontTx/>
              <a:buChar char="–"/>
            </a:pPr>
            <a:r>
              <a:rPr lang="en-US" sz="2600" i="0">
                <a:effectLst>
                  <a:outerShdw blurRad="38100" dist="38100" dir="2700000" algn="tl">
                    <a:srgbClr val="000000"/>
                  </a:outerShdw>
                </a:effectLst>
              </a:rPr>
              <a:t>The real rate or return determines the spending power of your savings  </a:t>
            </a:r>
          </a:p>
          <a:p>
            <a:pPr marL="742950" lvl="1" indent="-285750">
              <a:spcBef>
                <a:spcPct val="40000"/>
              </a:spcBef>
              <a:buFontTx/>
              <a:buChar char="–"/>
            </a:pPr>
            <a:r>
              <a:rPr lang="en-US" sz="2600" i="0">
                <a:effectLst>
                  <a:outerShdw blurRad="38100" dist="38100" dir="2700000" algn="tl">
                    <a:srgbClr val="000000"/>
                  </a:outerShdw>
                </a:effectLst>
              </a:rPr>
              <a:t>The nominal value of your wealth is only as important as its purchasing power</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C66223F6-7FFE-40BC-AEFE-92E831663F2F}" type="slidenum">
              <a:rPr lang="en-US"/>
              <a:pPr/>
              <a:t>79</a:t>
            </a:fld>
            <a:endParaRPr lang="en-US"/>
          </a:p>
        </p:txBody>
      </p:sp>
      <p:sp>
        <p:nvSpPr>
          <p:cNvPr id="585730" name="Rectangle 2"/>
          <p:cNvSpPr>
            <a:spLocks noGrp="1" noChangeArrowheads="1"/>
          </p:cNvSpPr>
          <p:nvPr>
            <p:ph type="title"/>
          </p:nvPr>
        </p:nvSpPr>
        <p:spPr>
          <a:noFill/>
          <a:ln/>
        </p:spPr>
        <p:txBody>
          <a:bodyPr/>
          <a:lstStyle/>
          <a:p>
            <a:r>
              <a:rPr lang="en-US"/>
              <a:t>Investing in Inflation-protected CD’s</a:t>
            </a:r>
          </a:p>
        </p:txBody>
      </p:sp>
      <p:sp>
        <p:nvSpPr>
          <p:cNvPr id="585731" name="Rectangle 3"/>
          <p:cNvSpPr>
            <a:spLocks noGrp="1" noChangeArrowheads="1"/>
          </p:cNvSpPr>
          <p:nvPr>
            <p:ph type="body" idx="1"/>
          </p:nvPr>
        </p:nvSpPr>
        <p:spPr>
          <a:xfrm>
            <a:off x="914400" y="1828800"/>
            <a:ext cx="7543800" cy="4419600"/>
          </a:xfrm>
          <a:noFill/>
          <a:ln/>
        </p:spPr>
        <p:txBody>
          <a:bodyPr/>
          <a:lstStyle/>
          <a:p>
            <a:r>
              <a:rPr lang="en-US"/>
              <a:t>You have decided to invest $10,000 for the next 12-months.  You are offered two choices</a:t>
            </a:r>
          </a:p>
          <a:p>
            <a:pPr lvl="2">
              <a:lnSpc>
                <a:spcPct val="95000"/>
              </a:lnSpc>
              <a:spcBef>
                <a:spcPct val="35000"/>
              </a:spcBef>
            </a:pPr>
            <a:r>
              <a:rPr lang="en-US"/>
              <a:t>A nominal CD paying a 8% return</a:t>
            </a:r>
          </a:p>
          <a:p>
            <a:pPr lvl="2">
              <a:lnSpc>
                <a:spcPct val="95000"/>
              </a:lnSpc>
              <a:spcBef>
                <a:spcPct val="35000"/>
              </a:spcBef>
            </a:pPr>
            <a:r>
              <a:rPr lang="en-US"/>
              <a:t>A real CD paying 3% + inflation rate</a:t>
            </a:r>
          </a:p>
          <a:p>
            <a:r>
              <a:rPr lang="en-US"/>
              <a:t>If you anticipate the inflation being</a:t>
            </a:r>
          </a:p>
          <a:p>
            <a:pPr lvl="2">
              <a:lnSpc>
                <a:spcPct val="95000"/>
              </a:lnSpc>
              <a:spcBef>
                <a:spcPct val="35000"/>
              </a:spcBef>
            </a:pPr>
            <a:r>
              <a:rPr lang="en-US"/>
              <a:t>Below 5% invest in the nominal security</a:t>
            </a:r>
          </a:p>
          <a:p>
            <a:pPr lvl="2">
              <a:lnSpc>
                <a:spcPct val="95000"/>
              </a:lnSpc>
              <a:spcBef>
                <a:spcPct val="35000"/>
              </a:spcBef>
            </a:pPr>
            <a:r>
              <a:rPr lang="en-US"/>
              <a:t>Above 5% invest in the real security</a:t>
            </a:r>
          </a:p>
          <a:p>
            <a:pPr lvl="2">
              <a:lnSpc>
                <a:spcPct val="95000"/>
              </a:lnSpc>
              <a:spcBef>
                <a:spcPct val="35000"/>
              </a:spcBef>
            </a:pPr>
            <a:r>
              <a:rPr lang="en-US"/>
              <a:t>Equal to 5% invest in either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D11FB657-2BF5-4316-AFB3-DEAAD7F13E2D}" type="slidenum">
              <a:rPr lang="en-US"/>
              <a:pPr/>
              <a:t>8</a:t>
            </a:fld>
            <a:endParaRPr lang="en-US"/>
          </a:p>
        </p:txBody>
      </p:sp>
      <p:sp>
        <p:nvSpPr>
          <p:cNvPr id="590850" name="Rectangle 2"/>
          <p:cNvSpPr>
            <a:spLocks noGrp="1" noChangeArrowheads="1"/>
          </p:cNvSpPr>
          <p:nvPr>
            <p:ph type="title"/>
          </p:nvPr>
        </p:nvSpPr>
        <p:spPr>
          <a:xfrm>
            <a:off x="381000" y="609600"/>
            <a:ext cx="8763000" cy="1143000"/>
          </a:xfrm>
        </p:spPr>
        <p:txBody>
          <a:bodyPr/>
          <a:lstStyle/>
          <a:p>
            <a:r>
              <a:rPr lang="en-US" sz="3800"/>
              <a:t>Future Value and Compound Interest</a:t>
            </a:r>
          </a:p>
        </p:txBody>
      </p:sp>
      <p:pic>
        <p:nvPicPr>
          <p:cNvPr id="590853" name="Picture 5"/>
          <p:cNvPicPr>
            <a:picLocks noChangeAspect="1" noChangeArrowheads="1"/>
          </p:cNvPicPr>
          <p:nvPr/>
        </p:nvPicPr>
        <p:blipFill>
          <a:blip r:embed="rId2" cstate="print"/>
          <a:srcRect/>
          <a:stretch>
            <a:fillRect/>
          </a:stretch>
        </p:blipFill>
        <p:spPr bwMode="auto">
          <a:xfrm>
            <a:off x="609600" y="1828800"/>
            <a:ext cx="8382000" cy="4370388"/>
          </a:xfrm>
          <a:prstGeom prst="rect">
            <a:avLst/>
          </a:prstGeom>
          <a:noFill/>
          <a:ln w="12700">
            <a:noFill/>
            <a:miter lim="800000"/>
            <a:headEnd type="none" w="sm" len="sm"/>
            <a:tailEnd type="none" w="sm" len="sm"/>
          </a:ln>
          <a:effectLst/>
        </p:spPr>
      </p:pic>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69AB75C6-5EE7-4EA2-9C34-A522BEE7BA5A}" type="slidenum">
              <a:rPr lang="en-US"/>
              <a:pPr/>
              <a:t>80</a:t>
            </a:fld>
            <a:endParaRPr lang="en-US"/>
          </a:p>
        </p:txBody>
      </p:sp>
      <p:sp>
        <p:nvSpPr>
          <p:cNvPr id="583682" name="Rectangle 2"/>
          <p:cNvSpPr>
            <a:spLocks noGrp="1" noChangeArrowheads="1"/>
          </p:cNvSpPr>
          <p:nvPr>
            <p:ph type="title"/>
          </p:nvPr>
        </p:nvSpPr>
        <p:spPr>
          <a:noFill/>
          <a:ln/>
        </p:spPr>
        <p:txBody>
          <a:bodyPr/>
          <a:lstStyle/>
          <a:p>
            <a:r>
              <a:rPr lang="en-US"/>
              <a:t>Why Debtors Gain From Unanticipated Inflation</a:t>
            </a:r>
            <a:br>
              <a:rPr lang="en-US"/>
            </a:br>
            <a:endParaRPr lang="en-US"/>
          </a:p>
        </p:txBody>
      </p:sp>
      <p:sp>
        <p:nvSpPr>
          <p:cNvPr id="583683" name="Rectangle 3"/>
          <p:cNvSpPr>
            <a:spLocks noGrp="1" noChangeArrowheads="1"/>
          </p:cNvSpPr>
          <p:nvPr>
            <p:ph type="body" idx="1"/>
          </p:nvPr>
        </p:nvSpPr>
        <p:spPr>
          <a:xfrm>
            <a:off x="914400" y="1600200"/>
            <a:ext cx="7543800" cy="4724400"/>
          </a:xfrm>
          <a:noFill/>
          <a:ln/>
        </p:spPr>
        <p:txBody>
          <a:bodyPr/>
          <a:lstStyle/>
          <a:p>
            <a:r>
              <a:rPr lang="en-US"/>
              <a:t>You borrow $10,000 at 8% interest.  The today’s spending power of the repayment is $10,000*1.08/ (1+inflation)</a:t>
            </a:r>
          </a:p>
          <a:p>
            <a:pPr lvl="1"/>
            <a:r>
              <a:rPr lang="en-US"/>
              <a:t>If the actual inflation is the expected 6%, then the real cost of the loan in today’s money is $10,188.68</a:t>
            </a:r>
          </a:p>
          <a:p>
            <a:pPr lvl="1"/>
            <a:r>
              <a:rPr lang="en-US"/>
              <a:t>If the actual inflation is 10%, then the loan’s real cost (in today’s values) is $9,818.18</a:t>
            </a:r>
          </a:p>
          <a:p>
            <a:r>
              <a:rPr lang="en-US"/>
              <a:t>Unexpected inflation benefits borrower</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92E9EC18-2E69-44B1-A68E-646BA7CAFDB9}" type="slidenum">
              <a:rPr lang="en-US"/>
              <a:pPr/>
              <a:t>81</a:t>
            </a:fld>
            <a:endParaRPr lang="en-US"/>
          </a:p>
        </p:txBody>
      </p:sp>
      <p:sp>
        <p:nvSpPr>
          <p:cNvPr id="581634" name="Rectangle 1026"/>
          <p:cNvSpPr>
            <a:spLocks noGrp="1" noChangeArrowheads="1"/>
          </p:cNvSpPr>
          <p:nvPr>
            <p:ph type="title"/>
          </p:nvPr>
        </p:nvSpPr>
        <p:spPr>
          <a:noFill/>
          <a:ln/>
        </p:spPr>
        <p:txBody>
          <a:bodyPr/>
          <a:lstStyle/>
          <a:p>
            <a:r>
              <a:rPr lang="en-US"/>
              <a:t>Inflation and Present Value</a:t>
            </a:r>
            <a:br>
              <a:rPr lang="en-US"/>
            </a:br>
            <a:endParaRPr lang="en-US"/>
          </a:p>
        </p:txBody>
      </p:sp>
      <p:sp>
        <p:nvSpPr>
          <p:cNvPr id="581635" name="Rectangle 1027"/>
          <p:cNvSpPr>
            <a:spLocks noGrp="1" noChangeArrowheads="1"/>
          </p:cNvSpPr>
          <p:nvPr>
            <p:ph type="body" idx="1"/>
          </p:nvPr>
        </p:nvSpPr>
        <p:spPr>
          <a:noFill/>
          <a:ln/>
        </p:spPr>
        <p:txBody>
          <a:bodyPr/>
          <a:lstStyle/>
          <a:p>
            <a:r>
              <a:rPr lang="en-US"/>
              <a:t>A common planning situation is determining how long it takes to save for something</a:t>
            </a:r>
          </a:p>
          <a:p>
            <a:r>
              <a:rPr lang="en-US"/>
              <a:t>The problem is that the thing being saved for increases in (nominal) price due to inflation</a:t>
            </a:r>
          </a:p>
          <a:p>
            <a:r>
              <a:rPr lang="en-US"/>
              <a:t>Using a real approach solves this issue</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217E07E4-F02A-47DF-A886-2ED7D73D4114}" type="slidenum">
              <a:rPr lang="en-US"/>
              <a:pPr/>
              <a:t>82</a:t>
            </a:fld>
            <a:endParaRPr lang="en-US"/>
          </a:p>
        </p:txBody>
      </p:sp>
      <p:sp>
        <p:nvSpPr>
          <p:cNvPr id="579586" name="Rectangle 2"/>
          <p:cNvSpPr>
            <a:spLocks noGrp="1" noChangeArrowheads="1"/>
          </p:cNvSpPr>
          <p:nvPr>
            <p:ph type="title"/>
          </p:nvPr>
        </p:nvSpPr>
        <p:spPr>
          <a:noFill/>
          <a:ln/>
        </p:spPr>
        <p:txBody>
          <a:bodyPr/>
          <a:lstStyle/>
          <a:p>
            <a:r>
              <a:rPr lang="en-US"/>
              <a:t>Inflation and Present Value</a:t>
            </a:r>
            <a:br>
              <a:rPr lang="en-US"/>
            </a:br>
            <a:endParaRPr lang="en-US"/>
          </a:p>
        </p:txBody>
      </p:sp>
      <p:sp>
        <p:nvSpPr>
          <p:cNvPr id="579587" name="Rectangle 3"/>
          <p:cNvSpPr>
            <a:spLocks noGrp="1" noChangeArrowheads="1"/>
          </p:cNvSpPr>
          <p:nvPr>
            <p:ph type="body" idx="1"/>
          </p:nvPr>
        </p:nvSpPr>
        <p:spPr>
          <a:xfrm>
            <a:off x="914400" y="1524000"/>
            <a:ext cx="7543800" cy="4419600"/>
          </a:xfrm>
          <a:noFill/>
          <a:ln/>
        </p:spPr>
        <p:txBody>
          <a:bodyPr/>
          <a:lstStyle/>
          <a:p>
            <a:r>
              <a:rPr lang="en-US"/>
              <a:t>Illustration</a:t>
            </a:r>
          </a:p>
          <a:p>
            <a:pPr lvl="2">
              <a:lnSpc>
                <a:spcPct val="95000"/>
              </a:lnSpc>
              <a:spcBef>
                <a:spcPct val="35000"/>
              </a:spcBef>
            </a:pPr>
            <a:r>
              <a:rPr lang="en-US"/>
              <a:t>Assume that a boat costs $20,000 today</a:t>
            </a:r>
          </a:p>
          <a:p>
            <a:pPr lvl="2">
              <a:lnSpc>
                <a:spcPct val="95000"/>
              </a:lnSpc>
              <a:spcBef>
                <a:spcPct val="35000"/>
              </a:spcBef>
            </a:pPr>
            <a:r>
              <a:rPr lang="en-US"/>
              <a:t>General inflation is expected to be 3%</a:t>
            </a:r>
          </a:p>
          <a:p>
            <a:pPr lvl="2">
              <a:lnSpc>
                <a:spcPct val="95000"/>
              </a:lnSpc>
              <a:spcBef>
                <a:spcPct val="35000"/>
              </a:spcBef>
            </a:pPr>
            <a:r>
              <a:rPr lang="en-US"/>
              <a:t>At today’s values, you can save at an inflation adjusted rate of $3,000/year, making the first deposit 1-year hence</a:t>
            </a:r>
          </a:p>
          <a:p>
            <a:pPr lvl="2">
              <a:lnSpc>
                <a:spcPct val="95000"/>
              </a:lnSpc>
              <a:spcBef>
                <a:spcPct val="35000"/>
              </a:spcBef>
            </a:pPr>
            <a:r>
              <a:rPr lang="en-US"/>
              <a:t>You are able to earn 12% loans at </a:t>
            </a:r>
            <a:r>
              <a:rPr lang="en-US" i="1"/>
              <a:t>Honest Joe’s Pawn Emporium</a:t>
            </a:r>
            <a:r>
              <a:rPr lang="en-US"/>
              <a:t> </a:t>
            </a:r>
            <a:r>
              <a:rPr lang="en-US" baseline="30000"/>
              <a:t>®</a:t>
            </a:r>
            <a:endParaRPr lang="en-US"/>
          </a:p>
          <a:p>
            <a:pPr lvl="1"/>
            <a:r>
              <a:rPr lang="en-US"/>
              <a:t>When is the boat yours?</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709EADCC-B34A-414F-85D9-94C068CE9BA2}" type="slidenum">
              <a:rPr lang="en-US"/>
              <a:pPr/>
              <a:t>83</a:t>
            </a:fld>
            <a:endParaRPr lang="en-US"/>
          </a:p>
        </p:txBody>
      </p:sp>
      <p:sp>
        <p:nvSpPr>
          <p:cNvPr id="577538" name="Rectangle 2"/>
          <p:cNvSpPr>
            <a:spLocks noGrp="1" noChangeArrowheads="1"/>
          </p:cNvSpPr>
          <p:nvPr>
            <p:ph type="title"/>
          </p:nvPr>
        </p:nvSpPr>
        <p:spPr>
          <a:noFill/>
          <a:ln/>
        </p:spPr>
        <p:txBody>
          <a:bodyPr/>
          <a:lstStyle/>
          <a:p>
            <a:r>
              <a:rPr lang="en-US"/>
              <a:t>Boat Illustration Continued</a:t>
            </a:r>
          </a:p>
        </p:txBody>
      </p:sp>
      <p:sp>
        <p:nvSpPr>
          <p:cNvPr id="577539" name="Rectangle 3"/>
          <p:cNvSpPr>
            <a:spLocks noGrp="1" noChangeArrowheads="1"/>
          </p:cNvSpPr>
          <p:nvPr>
            <p:ph type="body" idx="1"/>
          </p:nvPr>
        </p:nvSpPr>
        <p:spPr>
          <a:xfrm>
            <a:off x="914400" y="1676400"/>
            <a:ext cx="7543800" cy="4876800"/>
          </a:xfrm>
          <a:noFill/>
          <a:ln/>
        </p:spPr>
        <p:txBody>
          <a:bodyPr/>
          <a:lstStyle/>
          <a:p>
            <a:r>
              <a:rPr lang="en-US"/>
              <a:t>Solution</a:t>
            </a:r>
          </a:p>
          <a:p>
            <a:pPr lvl="1"/>
            <a:r>
              <a:rPr lang="en-US"/>
              <a:t>The boat is already at nominal value</a:t>
            </a:r>
          </a:p>
          <a:p>
            <a:pPr lvl="1"/>
            <a:r>
              <a:rPr lang="en-US"/>
              <a:t>To convert the nominal rate to the real rate</a:t>
            </a:r>
          </a:p>
          <a:p>
            <a:pPr lvl="2">
              <a:lnSpc>
                <a:spcPct val="95000"/>
              </a:lnSpc>
              <a:spcBef>
                <a:spcPct val="35000"/>
              </a:spcBef>
            </a:pPr>
            <a:r>
              <a:rPr lang="en-US"/>
              <a:t>I </a:t>
            </a:r>
            <a:r>
              <a:rPr lang="en-US" baseline="-25000"/>
              <a:t>real </a:t>
            </a:r>
            <a:r>
              <a:rPr lang="en-US"/>
              <a:t>= (I </a:t>
            </a:r>
            <a:r>
              <a:rPr lang="en-US" baseline="-25000"/>
              <a:t>nominal </a:t>
            </a:r>
            <a:r>
              <a:rPr lang="en-US"/>
              <a:t>- inflation)/(1+inflation)</a:t>
            </a:r>
          </a:p>
          <a:p>
            <a:pPr lvl="2">
              <a:lnSpc>
                <a:spcPct val="95000"/>
              </a:lnSpc>
              <a:spcBef>
                <a:spcPct val="35000"/>
              </a:spcBef>
            </a:pPr>
            <a:r>
              <a:rPr lang="en-US"/>
              <a:t>= (0.12-0.03)/1.03 = 8.7378641%</a:t>
            </a:r>
          </a:p>
          <a:p>
            <a:pPr lvl="1"/>
            <a:r>
              <a:rPr lang="en-US"/>
              <a:t>Using your calculator</a:t>
            </a:r>
          </a:p>
          <a:p>
            <a:pPr lvl="2">
              <a:lnSpc>
                <a:spcPct val="95000"/>
              </a:lnSpc>
              <a:spcBef>
                <a:spcPct val="35000"/>
              </a:spcBef>
            </a:pPr>
            <a:r>
              <a:rPr lang="en-US"/>
              <a:t>N -&gt; ?; I -&gt; 8.7378641; PV -&gt; 0; PMT -&gt; 3000; FV -&gt; 20000 “=/-”;</a:t>
            </a:r>
          </a:p>
          <a:p>
            <a:pPr lvl="1"/>
            <a:r>
              <a:rPr lang="en-US"/>
              <a:t>Result:  n = 5.48years, (6 years w/ change)</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2CA316D7-CEFC-489C-A910-B8B3728030D9}" type="slidenum">
              <a:rPr lang="en-US"/>
              <a:pPr/>
              <a:t>84</a:t>
            </a:fld>
            <a:endParaRPr lang="en-US"/>
          </a:p>
        </p:txBody>
      </p:sp>
      <p:sp>
        <p:nvSpPr>
          <p:cNvPr id="575490" name="Rectangle 1026"/>
          <p:cNvSpPr>
            <a:spLocks noGrp="1" noChangeArrowheads="1"/>
          </p:cNvSpPr>
          <p:nvPr>
            <p:ph type="title"/>
          </p:nvPr>
        </p:nvSpPr>
        <p:spPr>
          <a:noFill/>
          <a:ln/>
        </p:spPr>
        <p:txBody>
          <a:bodyPr/>
          <a:lstStyle/>
          <a:p>
            <a:r>
              <a:rPr lang="en-US"/>
              <a:t>Boat Illustration Continued</a:t>
            </a:r>
          </a:p>
        </p:txBody>
      </p:sp>
      <p:sp>
        <p:nvSpPr>
          <p:cNvPr id="575491" name="Rectangle 1027"/>
          <p:cNvSpPr>
            <a:spLocks noGrp="1" noChangeArrowheads="1"/>
          </p:cNvSpPr>
          <p:nvPr>
            <p:ph type="body" idx="1"/>
          </p:nvPr>
        </p:nvSpPr>
        <p:spPr>
          <a:noFill/>
          <a:ln/>
        </p:spPr>
        <p:txBody>
          <a:bodyPr/>
          <a:lstStyle/>
          <a:p>
            <a:r>
              <a:rPr lang="en-US"/>
              <a:t>Conclusion</a:t>
            </a:r>
          </a:p>
          <a:p>
            <a:pPr lvl="1"/>
            <a:r>
              <a:rPr lang="en-US"/>
              <a:t>Given boater makes deposits at the end of each year, the boat will not be hers for six years</a:t>
            </a:r>
          </a:p>
          <a:p>
            <a:r>
              <a:rPr lang="en-US"/>
              <a:t>Look at the problem from a nominal vantage:</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4"/>
          <p:cNvSpPr>
            <a:spLocks noGrp="1"/>
          </p:cNvSpPr>
          <p:nvPr>
            <p:ph type="sldNum" sz="quarter" idx="12"/>
          </p:nvPr>
        </p:nvSpPr>
        <p:spPr/>
        <p:txBody>
          <a:bodyPr/>
          <a:lstStyle/>
          <a:p>
            <a:fld id="{9A949B1F-C8AB-4C3F-9A78-DD6008826F84}" type="slidenum">
              <a:rPr lang="en-US"/>
              <a:pPr/>
              <a:t>85</a:t>
            </a:fld>
            <a:endParaRPr lang="en-US"/>
          </a:p>
        </p:txBody>
      </p:sp>
      <p:sp>
        <p:nvSpPr>
          <p:cNvPr id="573442" name="Rectangle 1026"/>
          <p:cNvSpPr>
            <a:spLocks noGrp="1" noChangeArrowheads="1"/>
          </p:cNvSpPr>
          <p:nvPr>
            <p:ph type="title"/>
          </p:nvPr>
        </p:nvSpPr>
        <p:spPr>
          <a:noFill/>
          <a:ln/>
        </p:spPr>
        <p:txBody>
          <a:bodyPr/>
          <a:lstStyle/>
          <a:p>
            <a:r>
              <a:rPr lang="en-US"/>
              <a:t>Boat Illustration (Nominal)</a:t>
            </a:r>
          </a:p>
        </p:txBody>
      </p:sp>
      <p:graphicFrame>
        <p:nvGraphicFramePr>
          <p:cNvPr id="616448" name="Object 1024"/>
          <p:cNvGraphicFramePr>
            <a:graphicFrameLocks/>
          </p:cNvGraphicFramePr>
          <p:nvPr/>
        </p:nvGraphicFramePr>
        <p:xfrm>
          <a:off x="1409700" y="2076450"/>
          <a:ext cx="6261100" cy="3632200"/>
        </p:xfrm>
        <a:graphic>
          <a:graphicData uri="http://schemas.openxmlformats.org/presentationml/2006/ole">
            <p:oleObj spid="_x0000_s616450" name="Equation" r:id="rId4" imgW="6261100" imgH="3632200" progId="">
              <p:embed/>
            </p:oleObj>
          </a:graphicData>
        </a:graphic>
      </p:graphicFrame>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9948F58A-FCA6-421A-8F52-1FE3C404D351}" type="slidenum">
              <a:rPr lang="en-US"/>
              <a:pPr/>
              <a:t>86</a:t>
            </a:fld>
            <a:endParaRPr lang="en-US"/>
          </a:p>
        </p:txBody>
      </p:sp>
      <p:sp>
        <p:nvSpPr>
          <p:cNvPr id="571394" name="Rectangle 1026"/>
          <p:cNvSpPr>
            <a:spLocks noGrp="1" noChangeArrowheads="1"/>
          </p:cNvSpPr>
          <p:nvPr>
            <p:ph type="title"/>
          </p:nvPr>
        </p:nvSpPr>
        <p:spPr>
          <a:noFill/>
          <a:ln/>
        </p:spPr>
        <p:txBody>
          <a:bodyPr/>
          <a:lstStyle/>
          <a:p>
            <a:r>
              <a:rPr lang="en-US"/>
              <a:t>Inflation and Savings Plans</a:t>
            </a:r>
          </a:p>
        </p:txBody>
      </p:sp>
      <p:sp>
        <p:nvSpPr>
          <p:cNvPr id="571395" name="Rectangle 1027"/>
          <p:cNvSpPr>
            <a:spLocks noGrp="1" noChangeArrowheads="1"/>
          </p:cNvSpPr>
          <p:nvPr>
            <p:ph type="body" idx="1"/>
          </p:nvPr>
        </p:nvSpPr>
        <p:spPr>
          <a:xfrm>
            <a:off x="914400" y="1676400"/>
            <a:ext cx="7543800" cy="4648200"/>
          </a:xfrm>
          <a:noFill/>
          <a:ln/>
        </p:spPr>
        <p:txBody>
          <a:bodyPr/>
          <a:lstStyle/>
          <a:p>
            <a:pPr lvl="1"/>
            <a:r>
              <a:rPr lang="en-US"/>
              <a:t>We have seen how to compute the number of years it takes to save for something using both real and nominal methods</a:t>
            </a:r>
          </a:p>
          <a:p>
            <a:pPr lvl="1"/>
            <a:r>
              <a:rPr lang="en-US"/>
              <a:t>Another important question is </a:t>
            </a:r>
          </a:p>
          <a:p>
            <a:pPr lvl="2">
              <a:lnSpc>
                <a:spcPct val="95000"/>
              </a:lnSpc>
              <a:spcBef>
                <a:spcPct val="35000"/>
              </a:spcBef>
            </a:pPr>
            <a:r>
              <a:rPr lang="en-US"/>
              <a:t>How much must I save each year in order to achieve a savings goal?  </a:t>
            </a:r>
          </a:p>
          <a:p>
            <a:pPr lvl="1"/>
            <a:r>
              <a:rPr lang="en-US"/>
              <a:t>We will reuse the boat problem, but with the assumption that the boater is willing to wait 8-years, but wishes to minimize annual (inflation adjusted) payments</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0FAAD0EB-C15B-4488-BB63-B6F0DAD4BB1C}" type="slidenum">
              <a:rPr lang="en-US"/>
              <a:pPr/>
              <a:t>87</a:t>
            </a:fld>
            <a:endParaRPr lang="en-US"/>
          </a:p>
        </p:txBody>
      </p:sp>
      <p:sp>
        <p:nvSpPr>
          <p:cNvPr id="569346" name="Rectangle 1026"/>
          <p:cNvSpPr>
            <a:spLocks noGrp="1" noChangeArrowheads="1"/>
          </p:cNvSpPr>
          <p:nvPr>
            <p:ph type="title"/>
          </p:nvPr>
        </p:nvSpPr>
        <p:spPr/>
        <p:txBody>
          <a:bodyPr/>
          <a:lstStyle/>
          <a:p>
            <a:r>
              <a:rPr lang="en-US"/>
              <a:t>4.11 Taxes and Investment Decisions</a:t>
            </a:r>
          </a:p>
        </p:txBody>
      </p:sp>
      <p:sp>
        <p:nvSpPr>
          <p:cNvPr id="569347" name="Rectangle 1027"/>
          <p:cNvSpPr>
            <a:spLocks noGrp="1" noChangeArrowheads="1"/>
          </p:cNvSpPr>
          <p:nvPr>
            <p:ph type="body" idx="1"/>
          </p:nvPr>
        </p:nvSpPr>
        <p:spPr/>
        <p:txBody>
          <a:bodyPr/>
          <a:lstStyle/>
          <a:p>
            <a:r>
              <a:rPr lang="en-US"/>
              <a:t>Rule:</a:t>
            </a:r>
          </a:p>
          <a:p>
            <a:pPr lvl="1"/>
            <a:r>
              <a:rPr lang="en-US"/>
              <a:t>Invest so as to maximize your after-tax rate of return</a:t>
            </a:r>
          </a:p>
          <a:p>
            <a:r>
              <a:rPr lang="en-US"/>
              <a:t>This is not at all the same thing as 		</a:t>
            </a:r>
          </a:p>
          <a:p>
            <a:pPr lvl="1"/>
            <a:r>
              <a:rPr lang="en-US"/>
              <a:t>Minimize the tax you pay (False)</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5" name="Espace réservé du numéro de diapositive 5"/>
          <p:cNvSpPr>
            <a:spLocks noGrp="1"/>
          </p:cNvSpPr>
          <p:nvPr>
            <p:ph type="sldNum" sz="quarter" idx="12"/>
          </p:nvPr>
        </p:nvSpPr>
        <p:spPr/>
        <p:txBody>
          <a:bodyPr/>
          <a:lstStyle/>
          <a:p>
            <a:fld id="{4159AF8D-6559-431F-9BED-0DB354C7B44E}" type="slidenum">
              <a:rPr lang="en-US"/>
              <a:pPr/>
              <a:t>88</a:t>
            </a:fld>
            <a:endParaRPr lang="en-US"/>
          </a:p>
        </p:txBody>
      </p:sp>
      <p:sp>
        <p:nvSpPr>
          <p:cNvPr id="570370" name="Rectangle 1026"/>
          <p:cNvSpPr>
            <a:spLocks noGrp="1" noChangeArrowheads="1"/>
          </p:cNvSpPr>
          <p:nvPr>
            <p:ph type="title"/>
          </p:nvPr>
        </p:nvSpPr>
        <p:spPr/>
        <p:txBody>
          <a:bodyPr/>
          <a:lstStyle/>
          <a:p>
            <a:r>
              <a:rPr lang="en-US"/>
              <a:t>Investing in Tax-Exempt Bonds</a:t>
            </a:r>
          </a:p>
        </p:txBody>
      </p:sp>
      <p:sp>
        <p:nvSpPr>
          <p:cNvPr id="570371" name="Rectangle 1027"/>
          <p:cNvSpPr>
            <a:spLocks noGrp="1" noChangeArrowheads="1"/>
          </p:cNvSpPr>
          <p:nvPr>
            <p:ph type="body" idx="1"/>
          </p:nvPr>
        </p:nvSpPr>
        <p:spPr/>
        <p:txBody>
          <a:bodyPr/>
          <a:lstStyle/>
          <a:p>
            <a:r>
              <a:rPr lang="en-US"/>
              <a:t>In the USA, municipal bonds are exempt from income taxes</a:t>
            </a:r>
          </a:p>
          <a:p>
            <a:r>
              <a:rPr lang="en-US"/>
              <a:t>Under what circumstances would you be indifferent to investing in an identical bond that pays tax if your marginal rate of tax is (say) 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Copyright © 2009 Pearson Education, Inc.  Publishing as Prentice Hall</a:t>
            </a:r>
          </a:p>
          <a:p>
            <a:endParaRPr lang="en-US"/>
          </a:p>
        </p:txBody>
      </p:sp>
      <p:sp>
        <p:nvSpPr>
          <p:cNvPr id="6" name="Espace réservé du numéro de diapositive 5"/>
          <p:cNvSpPr>
            <a:spLocks noGrp="1"/>
          </p:cNvSpPr>
          <p:nvPr>
            <p:ph type="sldNum" sz="quarter" idx="12"/>
          </p:nvPr>
        </p:nvSpPr>
        <p:spPr/>
        <p:txBody>
          <a:bodyPr/>
          <a:lstStyle/>
          <a:p>
            <a:fld id="{9AE760D0-3CBB-459B-BB9D-2EC64ECD8C04}" type="slidenum">
              <a:rPr lang="en-US"/>
              <a:pPr/>
              <a:t>9</a:t>
            </a:fld>
            <a:endParaRPr lang="en-US"/>
          </a:p>
        </p:txBody>
      </p:sp>
      <p:sp>
        <p:nvSpPr>
          <p:cNvPr id="17410" name="Rectangle 2"/>
          <p:cNvSpPr>
            <a:spLocks noGrp="1" noChangeArrowheads="1"/>
          </p:cNvSpPr>
          <p:nvPr>
            <p:ph type="title"/>
          </p:nvPr>
        </p:nvSpPr>
        <p:spPr>
          <a:noFill/>
          <a:ln/>
        </p:spPr>
        <p:txBody>
          <a:bodyPr/>
          <a:lstStyle/>
          <a:p>
            <a:r>
              <a:rPr lang="en-US"/>
              <a:t>Future Value of a Lump Sum</a:t>
            </a:r>
          </a:p>
        </p:txBody>
      </p:sp>
      <p:graphicFrame>
        <p:nvGraphicFramePr>
          <p:cNvPr id="17411" name="Object 3"/>
          <p:cNvGraphicFramePr>
            <a:graphicFrameLocks/>
          </p:cNvGraphicFramePr>
          <p:nvPr/>
        </p:nvGraphicFramePr>
        <p:xfrm>
          <a:off x="1524000" y="1600200"/>
          <a:ext cx="3822700" cy="698500"/>
        </p:xfrm>
        <a:graphic>
          <a:graphicData uri="http://schemas.openxmlformats.org/presentationml/2006/ole">
            <p:oleObj spid="_x0000_s17413" name="Equation" r:id="rId4" imgW="3822700" imgH="698500" progId="">
              <p:embed/>
            </p:oleObj>
          </a:graphicData>
        </a:graphic>
      </p:graphicFrame>
      <p:pic>
        <p:nvPicPr>
          <p:cNvPr id="17412" name="Picture 4"/>
          <p:cNvPicPr>
            <a:picLocks noChangeArrowheads="1"/>
          </p:cNvPicPr>
          <p:nvPr/>
        </p:nvPicPr>
        <p:blipFill>
          <a:blip r:embed="rId5" cstate="print"/>
          <a:srcRect/>
          <a:stretch>
            <a:fillRect/>
          </a:stretch>
        </p:blipFill>
        <p:spPr bwMode="auto">
          <a:xfrm>
            <a:off x="838200" y="2286000"/>
            <a:ext cx="7632700" cy="42799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Ppt_rev2">
  <a:themeElements>
    <a:clrScheme name="Ppt_rev2 3">
      <a:dk1>
        <a:srgbClr val="4D4D4D"/>
      </a:dk1>
      <a:lt1>
        <a:srgbClr val="99CCFF"/>
      </a:lt1>
      <a:dk2>
        <a:srgbClr val="4D4D4D"/>
      </a:dk2>
      <a:lt2>
        <a:srgbClr val="000000"/>
      </a:lt2>
      <a:accent1>
        <a:srgbClr val="990099"/>
      </a:accent1>
      <a:accent2>
        <a:srgbClr val="FFCC00"/>
      </a:accent2>
      <a:accent3>
        <a:srgbClr val="CAE2FF"/>
      </a:accent3>
      <a:accent4>
        <a:srgbClr val="404040"/>
      </a:accent4>
      <a:accent5>
        <a:srgbClr val="CAAACA"/>
      </a:accent5>
      <a:accent6>
        <a:srgbClr val="E7B900"/>
      </a:accent6>
      <a:hlink>
        <a:srgbClr val="FFFFFF"/>
      </a:hlink>
      <a:folHlink>
        <a:srgbClr val="EAEAEA"/>
      </a:folHlink>
    </a:clrScheme>
    <a:fontScheme name="Ppt_rev2">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342900" marR="0" indent="-342900" algn="l" defTabSz="914400" rtl="0" eaLnBrk="0" fontAlgn="base" latinLnBrk="0" hangingPunct="0">
          <a:lnSpc>
            <a:spcPct val="100000"/>
          </a:lnSpc>
          <a:spcBef>
            <a:spcPct val="60000"/>
          </a:spcBef>
          <a:spcAft>
            <a:spcPct val="0"/>
          </a:spcAft>
          <a:buClr>
            <a:schemeClr val="tx1"/>
          </a:buClr>
          <a:buSzTx/>
          <a:buFontTx/>
          <a:buNone/>
          <a:tabLst/>
          <a:defRPr kumimoji="0" lang="en-US" sz="2800" b="0" i="1"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342900" marR="0" indent="-342900" algn="l" defTabSz="914400" rtl="0" eaLnBrk="0" fontAlgn="base" latinLnBrk="0" hangingPunct="0">
          <a:lnSpc>
            <a:spcPct val="100000"/>
          </a:lnSpc>
          <a:spcBef>
            <a:spcPct val="60000"/>
          </a:spcBef>
          <a:spcAft>
            <a:spcPct val="0"/>
          </a:spcAft>
          <a:buClr>
            <a:schemeClr val="tx1"/>
          </a:buClr>
          <a:buSzTx/>
          <a:buFontTx/>
          <a:buNone/>
          <a:tabLst/>
          <a:defRPr kumimoji="0" lang="en-US" sz="2800" b="0" i="1" u="none" strike="noStrike" cap="none" normalizeH="0" baseline="0" smtClean="0">
            <a:ln>
              <a:noFill/>
            </a:ln>
            <a:solidFill>
              <a:schemeClr val="tx1"/>
            </a:solidFill>
            <a:effectLst/>
            <a:latin typeface="Tahoma" pitchFamily="34" charset="0"/>
          </a:defRPr>
        </a:defPPr>
      </a:lstStyle>
    </a:lnDef>
  </a:objectDefaults>
  <a:extraClrSchemeLst>
    <a:extraClrScheme>
      <a:clrScheme name="Ppt_rev2 1">
        <a:dk1>
          <a:srgbClr val="4D4D4D"/>
        </a:dk1>
        <a:lt1>
          <a:srgbClr val="FFFFFF"/>
        </a:lt1>
        <a:dk2>
          <a:srgbClr val="006666"/>
        </a:dk2>
        <a:lt2>
          <a:srgbClr val="CC9900"/>
        </a:lt2>
        <a:accent1>
          <a:srgbClr val="CC9900"/>
        </a:accent1>
        <a:accent2>
          <a:srgbClr val="800000"/>
        </a:accent2>
        <a:accent3>
          <a:srgbClr val="AAB8B8"/>
        </a:accent3>
        <a:accent4>
          <a:srgbClr val="DADADA"/>
        </a:accent4>
        <a:accent5>
          <a:srgbClr val="E2CAAA"/>
        </a:accent5>
        <a:accent6>
          <a:srgbClr val="730000"/>
        </a:accent6>
        <a:hlink>
          <a:srgbClr val="C0C0C0"/>
        </a:hlink>
        <a:folHlink>
          <a:srgbClr val="969696"/>
        </a:folHlink>
      </a:clrScheme>
      <a:clrMap bg1="dk2" tx1="lt1" bg2="dk1" tx2="lt2" accent1="accent1" accent2="accent2" accent3="accent3" accent4="accent4" accent5="accent5" accent6="accent6" hlink="hlink" folHlink="folHlink"/>
    </a:extraClrScheme>
    <a:extraClrScheme>
      <a:clrScheme name="Ppt_rev2 2">
        <a:dk1>
          <a:srgbClr val="010000"/>
        </a:dk1>
        <a:lt1>
          <a:srgbClr val="C0C0C0"/>
        </a:lt1>
        <a:dk2>
          <a:srgbClr val="010000"/>
        </a:dk2>
        <a:lt2>
          <a:srgbClr val="C0C0C0"/>
        </a:lt2>
        <a:accent1>
          <a:srgbClr val="969696"/>
        </a:accent1>
        <a:accent2>
          <a:srgbClr val="000000"/>
        </a:accent2>
        <a:accent3>
          <a:srgbClr val="DCDCDC"/>
        </a:accent3>
        <a:accent4>
          <a:srgbClr val="010000"/>
        </a:accent4>
        <a:accent5>
          <a:srgbClr val="C9C9C9"/>
        </a:accent5>
        <a:accent6>
          <a:srgbClr val="000000"/>
        </a:accent6>
        <a:hlink>
          <a:srgbClr val="FFFFFF"/>
        </a:hlink>
        <a:folHlink>
          <a:srgbClr val="EAEAEA"/>
        </a:folHlink>
      </a:clrScheme>
      <a:clrMap bg1="lt1" tx1="dk1" bg2="lt2" tx2="dk2" accent1="accent1" accent2="accent2" accent3="accent3" accent4="accent4" accent5="accent5" accent6="accent6" hlink="hlink" folHlink="folHlink"/>
    </a:extraClrScheme>
    <a:extraClrScheme>
      <a:clrScheme name="Ppt_rev2 3">
        <a:dk1>
          <a:srgbClr val="4D4D4D"/>
        </a:dk1>
        <a:lt1>
          <a:srgbClr val="99CCFF"/>
        </a:lt1>
        <a:dk2>
          <a:srgbClr val="4D4D4D"/>
        </a:dk2>
        <a:lt2>
          <a:srgbClr val="000000"/>
        </a:lt2>
        <a:accent1>
          <a:srgbClr val="990099"/>
        </a:accent1>
        <a:accent2>
          <a:srgbClr val="FFCC00"/>
        </a:accent2>
        <a:accent3>
          <a:srgbClr val="CAE2FF"/>
        </a:accent3>
        <a:accent4>
          <a:srgbClr val="404040"/>
        </a:accent4>
        <a:accent5>
          <a:srgbClr val="CAAACA"/>
        </a:accent5>
        <a:accent6>
          <a:srgbClr val="E7B900"/>
        </a:accent6>
        <a:hlink>
          <a:srgbClr val="FFFFFF"/>
        </a:hlink>
        <a:folHlink>
          <a:srgbClr val="EAEAEA"/>
        </a:folHlink>
      </a:clrScheme>
      <a:clrMap bg1="lt1" tx1="dk1" bg2="lt2" tx2="dk2" accent1="accent1" accent2="accent2" accent3="accent3" accent4="accent4" accent5="accent5" accent6="accent6" hlink="hlink" folHlink="folHlink"/>
    </a:extraClrScheme>
    <a:extraClrScheme>
      <a:clrScheme name="Ppt_rev2 4">
        <a:dk1>
          <a:srgbClr val="000000"/>
        </a:dk1>
        <a:lt1>
          <a:srgbClr val="FFFF00"/>
        </a:lt1>
        <a:dk2>
          <a:srgbClr val="000066"/>
        </a:dk2>
        <a:lt2>
          <a:srgbClr val="99CC00"/>
        </a:lt2>
        <a:accent1>
          <a:srgbClr val="99CC00"/>
        </a:accent1>
        <a:accent2>
          <a:srgbClr val="FFFF00"/>
        </a:accent2>
        <a:accent3>
          <a:srgbClr val="AAAAB8"/>
        </a:accent3>
        <a:accent4>
          <a:srgbClr val="DADA00"/>
        </a:accent4>
        <a:accent5>
          <a:srgbClr val="CAE2AA"/>
        </a:accent5>
        <a:accent6>
          <a:srgbClr val="E7E700"/>
        </a:accent6>
        <a:hlink>
          <a:srgbClr val="9999FF"/>
        </a:hlink>
        <a:folHlink>
          <a:srgbClr val="9933FF"/>
        </a:folHlink>
      </a:clrScheme>
      <a:clrMap bg1="dk2" tx1="lt1" bg2="dk1" tx2="lt2" accent1="accent1" accent2="accent2" accent3="accent3" accent4="accent4" accent5="accent5" accent6="accent6" hlink="hlink" folHlink="folHlink"/>
    </a:extraClrScheme>
    <a:extraClrScheme>
      <a:clrScheme name="Ppt_rev2 5">
        <a:dk1>
          <a:srgbClr val="969696"/>
        </a:dk1>
        <a:lt1>
          <a:srgbClr val="FFCC00"/>
        </a:lt1>
        <a:dk2>
          <a:srgbClr val="FF6600"/>
        </a:dk2>
        <a:lt2>
          <a:srgbClr val="009900"/>
        </a:lt2>
        <a:accent1>
          <a:srgbClr val="FFCC00"/>
        </a:accent1>
        <a:accent2>
          <a:srgbClr val="009900"/>
        </a:accent2>
        <a:accent3>
          <a:srgbClr val="FFB8AA"/>
        </a:accent3>
        <a:accent4>
          <a:srgbClr val="DAAE00"/>
        </a:accent4>
        <a:accent5>
          <a:srgbClr val="FFE2AA"/>
        </a:accent5>
        <a:accent6>
          <a:srgbClr val="008A00"/>
        </a:accent6>
        <a:hlink>
          <a:srgbClr val="FFFFFF"/>
        </a:hlink>
        <a:folHlink>
          <a:srgbClr val="FF9966"/>
        </a:folHlink>
      </a:clrScheme>
      <a:clrMap bg1="dk2" tx1="lt1" bg2="dk1" tx2="lt2" accent1="accent1" accent2="accent2" accent3="accent3" accent4="accent4" accent5="accent5" accent6="accent6" hlink="hlink" folHlink="folHlink"/>
    </a:extraClrScheme>
    <a:extraClrScheme>
      <a:clrScheme name="Ppt_rev2 6">
        <a:dk1>
          <a:srgbClr val="000000"/>
        </a:dk1>
        <a:lt1>
          <a:srgbClr val="FFCC00"/>
        </a:lt1>
        <a:dk2>
          <a:srgbClr val="336600"/>
        </a:dk2>
        <a:lt2>
          <a:srgbClr val="969696"/>
        </a:lt2>
        <a:accent1>
          <a:srgbClr val="336600"/>
        </a:accent1>
        <a:accent2>
          <a:srgbClr val="CCCC00"/>
        </a:accent2>
        <a:accent3>
          <a:srgbClr val="FFE2AA"/>
        </a:accent3>
        <a:accent4>
          <a:srgbClr val="000000"/>
        </a:accent4>
        <a:accent5>
          <a:srgbClr val="ADB8AA"/>
        </a:accent5>
        <a:accent6>
          <a:srgbClr val="B9B900"/>
        </a:accent6>
        <a:hlink>
          <a:srgbClr val="FFFFFF"/>
        </a:hlink>
        <a:folHlink>
          <a:srgbClr val="FFFFAF"/>
        </a:folHlink>
      </a:clrScheme>
      <a:clrMap bg1="lt1" tx1="dk1" bg2="lt2" tx2="dk2" accent1="accent1" accent2="accent2" accent3="accent3" accent4="accent4" accent5="accent5" accent6="accent6" hlink="hlink" folHlink="folHlink"/>
    </a:extraClrScheme>
    <a:extraClrScheme>
      <a:clrScheme name="Ppt_rev2 7">
        <a:dk1>
          <a:srgbClr val="010000"/>
        </a:dk1>
        <a:lt1>
          <a:srgbClr val="99CCFF"/>
        </a:lt1>
        <a:dk2>
          <a:srgbClr val="666633"/>
        </a:dk2>
        <a:lt2>
          <a:srgbClr val="969696"/>
        </a:lt2>
        <a:accent1>
          <a:srgbClr val="666633"/>
        </a:accent1>
        <a:accent2>
          <a:srgbClr val="FFCC00"/>
        </a:accent2>
        <a:accent3>
          <a:srgbClr val="CAE2FF"/>
        </a:accent3>
        <a:accent4>
          <a:srgbClr val="010000"/>
        </a:accent4>
        <a:accent5>
          <a:srgbClr val="B8B8AD"/>
        </a:accent5>
        <a:accent6>
          <a:srgbClr val="E7B900"/>
        </a:accent6>
        <a:hlink>
          <a:srgbClr val="FFFFFF"/>
        </a:hlink>
        <a:folHlink>
          <a:srgbClr val="CCECFF"/>
        </a:folHlink>
      </a:clrScheme>
      <a:clrMap bg1="lt1" tx1="dk1" bg2="lt2" tx2="dk2" accent1="accent1" accent2="accent2" accent3="accent3" accent4="accent4" accent5="accent5" accent6="accent6" hlink="hlink" folHlink="folHlink"/>
    </a:extraClrScheme>
    <a:extraClrScheme>
      <a:clrScheme name="Ppt_rev2 8">
        <a:dk1>
          <a:srgbClr val="9900CC"/>
        </a:dk1>
        <a:lt1>
          <a:srgbClr val="FFCC00"/>
        </a:lt1>
        <a:dk2>
          <a:srgbClr val="FF3300"/>
        </a:dk2>
        <a:lt2>
          <a:srgbClr val="969696"/>
        </a:lt2>
        <a:accent1>
          <a:srgbClr val="FF3300"/>
        </a:accent1>
        <a:accent2>
          <a:srgbClr val="FFCC00"/>
        </a:accent2>
        <a:accent3>
          <a:srgbClr val="FFE2AA"/>
        </a:accent3>
        <a:accent4>
          <a:srgbClr val="8200AE"/>
        </a:accent4>
        <a:accent5>
          <a:srgbClr val="FFADAA"/>
        </a:accent5>
        <a:accent6>
          <a:srgbClr val="E7B900"/>
        </a:accent6>
        <a:hlink>
          <a:srgbClr val="FFFF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pt_rev2 3">
    <a:dk1>
      <a:srgbClr val="4D4D4D"/>
    </a:dk1>
    <a:lt1>
      <a:srgbClr val="99CCFF"/>
    </a:lt1>
    <a:dk2>
      <a:srgbClr val="4D4D4D"/>
    </a:dk2>
    <a:lt2>
      <a:srgbClr val="000000"/>
    </a:lt2>
    <a:accent1>
      <a:srgbClr val="990099"/>
    </a:accent1>
    <a:accent2>
      <a:srgbClr val="FFCC00"/>
    </a:accent2>
    <a:accent3>
      <a:srgbClr val="CAE2FF"/>
    </a:accent3>
    <a:accent4>
      <a:srgbClr val="404040"/>
    </a:accent4>
    <a:accent5>
      <a:srgbClr val="CAAACA"/>
    </a:accent5>
    <a:accent6>
      <a:srgbClr val="E7B900"/>
    </a:accent6>
    <a:hlink>
      <a:srgbClr val="FFFFFF"/>
    </a:hlink>
    <a:folHlink>
      <a:srgbClr val="EAEAEA"/>
    </a:folHlink>
  </a:clrScheme>
</a:themeOverride>
</file>

<file path=docProps/app.xml><?xml version="1.0" encoding="utf-8"?>
<Properties xmlns="http://schemas.openxmlformats.org/officeDocument/2006/extended-properties" xmlns:vt="http://schemas.openxmlformats.org/officeDocument/2006/docPropsVTypes">
  <Template/>
  <TotalTime>9098</TotalTime>
  <Words>3654</Words>
  <Application>Microsoft Office PowerPoint</Application>
  <PresentationFormat>Transparent</PresentationFormat>
  <Paragraphs>511</Paragraphs>
  <Slides>88</Slides>
  <Notes>79</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88</vt:i4>
      </vt:variant>
    </vt:vector>
  </HeadingPairs>
  <TitlesOfParts>
    <vt:vector size="91" baseType="lpstr">
      <vt:lpstr>Ppt_rev2</vt:lpstr>
      <vt:lpstr>Document</vt:lpstr>
      <vt:lpstr>Equation</vt:lpstr>
      <vt:lpstr>Chapter 4:    Allocating Resources   Over Time</vt:lpstr>
      <vt:lpstr>Note:</vt:lpstr>
      <vt:lpstr>Introduction: Time Value of Money (TVM)</vt:lpstr>
      <vt:lpstr>4.1 Compounding</vt:lpstr>
      <vt:lpstr>Value of Investing $1</vt:lpstr>
      <vt:lpstr>Value of $5 Invested</vt:lpstr>
      <vt:lpstr>Generalizing the method</vt:lpstr>
      <vt:lpstr>Future Value and Compound Interest</vt:lpstr>
      <vt:lpstr>Future Value of a Lump Sum</vt:lpstr>
      <vt:lpstr>Example:  Future Value of a Lump Sum</vt:lpstr>
      <vt:lpstr> RULE OF 72 </vt:lpstr>
      <vt:lpstr>Hint: Rounding is common sense “plus” tradition</vt:lpstr>
      <vt:lpstr>Hint: Avoid any truncation within a calculation</vt:lpstr>
      <vt:lpstr>Present Value of a Lump Sum</vt:lpstr>
      <vt:lpstr>Example: Present Value of a Lump Sum</vt:lpstr>
      <vt:lpstr>Lump Sums Formulae</vt:lpstr>
      <vt:lpstr>Solving Lump Sum Cash Flow for Interest Rate</vt:lpstr>
      <vt:lpstr>Example:  Interest Rate on a Lump Sum Investment</vt:lpstr>
      <vt:lpstr>Review of Logarithms</vt:lpstr>
      <vt:lpstr>Diapositive 20</vt:lpstr>
      <vt:lpstr>Review of Logarithms</vt:lpstr>
      <vt:lpstr>Review of Logarithms</vt:lpstr>
      <vt:lpstr>Solving Lump Sum Cash Flow for Number of Periods</vt:lpstr>
      <vt:lpstr>4.2 The Frequency of Compounding</vt:lpstr>
      <vt:lpstr>The Frequency of Compounding</vt:lpstr>
      <vt:lpstr>The Frequency of Compounding</vt:lpstr>
      <vt:lpstr>The Frequency of Compounding</vt:lpstr>
      <vt:lpstr>The Frequency of Compounding</vt:lpstr>
      <vt:lpstr>Credit Card</vt:lpstr>
      <vt:lpstr>Effective Annual Rates of an APR of 18%</vt:lpstr>
      <vt:lpstr>The Frequency of Compounding</vt:lpstr>
      <vt:lpstr>The Frequency of Compounding</vt:lpstr>
      <vt:lpstr>The Frequency of Compounding</vt:lpstr>
      <vt:lpstr>The Frequency of Compounding</vt:lpstr>
      <vt:lpstr>The Frequency of Compounding</vt:lpstr>
      <vt:lpstr>The Frequency of Compounding</vt:lpstr>
      <vt:lpstr>The Frequency of Compounding</vt:lpstr>
      <vt:lpstr>4.5 Multiple Cash Flows</vt:lpstr>
      <vt:lpstr>Time Line</vt:lpstr>
      <vt:lpstr>Present Value of Multiple Cash Flows</vt:lpstr>
      <vt:lpstr>4.6 Annuities</vt:lpstr>
      <vt:lpstr>Cash Flow Diagram of Annuities</vt:lpstr>
      <vt:lpstr>Rationale for Annuity Formula</vt:lpstr>
      <vt:lpstr>Assumptions Regular Annuity </vt:lpstr>
      <vt:lpstr>Annuity Formula Notation</vt:lpstr>
      <vt:lpstr>Derivation of PV of Annuity Formula: Algebra. 1 of 5</vt:lpstr>
      <vt:lpstr>Derivation of PV of Annuity Formula: Algebra. 2 of 5</vt:lpstr>
      <vt:lpstr>Derivation of PV of Annuity Formula: Algebra. 3 of 5</vt:lpstr>
      <vt:lpstr>Derivation of PV of Annuity Formula: Algebra. 4 of 5</vt:lpstr>
      <vt:lpstr>Derivation of PV of Annuity Formula: Algebra. 5 of 5</vt:lpstr>
      <vt:lpstr>PV of Annuity Formula</vt:lpstr>
      <vt:lpstr>PV Annuity Formula: Payment</vt:lpstr>
      <vt:lpstr>PV Annuity Formula: Number of Payments</vt:lpstr>
      <vt:lpstr>PV Annuity Formula: Return</vt:lpstr>
      <vt:lpstr>Annuity Formula: PV Annuity Due</vt:lpstr>
      <vt:lpstr>Derivation of FV of Annuity Formula: Algebra</vt:lpstr>
      <vt:lpstr>FV Annuity Formula: Payment</vt:lpstr>
      <vt:lpstr>FV Annuity Formula: Number of Payments</vt:lpstr>
      <vt:lpstr>FV Annuity Formula: Return</vt:lpstr>
      <vt:lpstr>4.7 Perpetual Annuities</vt:lpstr>
      <vt:lpstr>Growing Annuities</vt:lpstr>
      <vt:lpstr>4.8 Loan Amortization: Mortgage</vt:lpstr>
      <vt:lpstr>Mortgage:  The payment</vt:lpstr>
      <vt:lpstr>Calculator Solution</vt:lpstr>
      <vt:lpstr>Mortgage:  Early Repayment</vt:lpstr>
      <vt:lpstr>Mortgage Repayment: Issues</vt:lpstr>
      <vt:lpstr>Calculator Solution</vt:lpstr>
      <vt:lpstr>Summary of Payments</vt:lpstr>
      <vt:lpstr>Avoid Adding Cash Flows From Different Periods</vt:lpstr>
      <vt:lpstr>A Result of Breaking the Rule</vt:lpstr>
      <vt:lpstr>A Result of Breaking the Rule</vt:lpstr>
      <vt:lpstr>Outstanding Balance as a Function of Time</vt:lpstr>
      <vt:lpstr>Diapositive 73</vt:lpstr>
      <vt:lpstr>Diapositive 74</vt:lpstr>
      <vt:lpstr>Diapositive 75</vt:lpstr>
      <vt:lpstr>Diapositive 76</vt:lpstr>
      <vt:lpstr>4.10 Inflation and Discounted Cash Flow Analysis</vt:lpstr>
      <vt:lpstr>Illustration</vt:lpstr>
      <vt:lpstr>Investing in Inflation-protected CD’s</vt:lpstr>
      <vt:lpstr>Why Debtors Gain From Unanticipated Inflation </vt:lpstr>
      <vt:lpstr>Inflation and Present Value </vt:lpstr>
      <vt:lpstr>Inflation and Present Value </vt:lpstr>
      <vt:lpstr>Boat Illustration Continued</vt:lpstr>
      <vt:lpstr>Boat Illustration Continued</vt:lpstr>
      <vt:lpstr>Boat Illustration (Nominal)</vt:lpstr>
      <vt:lpstr>Inflation and Savings Plans</vt:lpstr>
      <vt:lpstr>4.11 Taxes and Investment Decisions</vt:lpstr>
      <vt:lpstr>Investing in Tax-Exempt Bonds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dc:title>
  <dc:creator>Nick Bagley</dc:creator>
  <cp:lastModifiedBy>Philippe Bertrand</cp:lastModifiedBy>
  <cp:revision>145</cp:revision>
  <dcterms:created xsi:type="dcterms:W3CDTF">1998-05-22T01:40:49Z</dcterms:created>
  <dcterms:modified xsi:type="dcterms:W3CDTF">2020-09-02T15:09:18Z</dcterms:modified>
</cp:coreProperties>
</file>